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 id="2147483684" r:id="rId5"/>
    <p:sldMasterId id="2147483697" r:id="rId6"/>
    <p:sldMasterId id="2147483705" r:id="rId7"/>
    <p:sldMasterId id="2147483713" r:id="rId8"/>
    <p:sldMasterId id="2147483721" r:id="rId9"/>
  </p:sldMasterIdLst>
  <p:notesMasterIdLst>
    <p:notesMasterId r:id="rId34"/>
  </p:notesMasterIdLst>
  <p:handoutMasterIdLst>
    <p:handoutMasterId r:id="rId35"/>
  </p:handoutMasterIdLst>
  <p:sldIdLst>
    <p:sldId id="256" r:id="rId10"/>
    <p:sldId id="280" r:id="rId11"/>
    <p:sldId id="321" r:id="rId12"/>
    <p:sldId id="307" r:id="rId13"/>
    <p:sldId id="304" r:id="rId14"/>
    <p:sldId id="302" r:id="rId15"/>
    <p:sldId id="308" r:id="rId16"/>
    <p:sldId id="306" r:id="rId17"/>
    <p:sldId id="303" r:id="rId18"/>
    <p:sldId id="301" r:id="rId19"/>
    <p:sldId id="319" r:id="rId20"/>
    <p:sldId id="323" r:id="rId21"/>
    <p:sldId id="311" r:id="rId22"/>
    <p:sldId id="309" r:id="rId23"/>
    <p:sldId id="293" r:id="rId24"/>
    <p:sldId id="305" r:id="rId25"/>
    <p:sldId id="310" r:id="rId26"/>
    <p:sldId id="291" r:id="rId27"/>
    <p:sldId id="322" r:id="rId28"/>
    <p:sldId id="292" r:id="rId29"/>
    <p:sldId id="296" r:id="rId30"/>
    <p:sldId id="315" r:id="rId31"/>
    <p:sldId id="320" r:id="rId32"/>
    <p:sldId id="318"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9">
          <p15:clr>
            <a:srgbClr val="A4A3A4"/>
          </p15:clr>
        </p15:guide>
        <p15:guide id="2" orient="horz" pos="3675">
          <p15:clr>
            <a:srgbClr val="A4A3A4"/>
          </p15:clr>
        </p15:guide>
        <p15:guide id="3" orient="horz" pos="947">
          <p15:clr>
            <a:srgbClr val="A4A3A4"/>
          </p15:clr>
        </p15:guide>
        <p15:guide id="4" pos="216">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ya Zharov" initials="IZ" lastIdx="9" clrIdx="0"/>
  <p:cmAuthor id="1" name="Ryan McHugh" initials="RM"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4E33"/>
    <a:srgbClr val="E09E19"/>
    <a:srgbClr val="DCD71E"/>
    <a:srgbClr val="9DAD33"/>
    <a:srgbClr val="E2DE2E"/>
    <a:srgbClr val="6C3302"/>
    <a:srgbClr val="584F29"/>
    <a:srgbClr val="003262"/>
    <a:srgbClr val="53626F"/>
    <a:srgbClr val="00B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61" autoAdjust="0"/>
    <p:restoredTop sz="87801" autoAdjust="0"/>
  </p:normalViewPr>
  <p:slideViewPr>
    <p:cSldViewPr snapToGrid="0" snapToObjects="1">
      <p:cViewPr varScale="1">
        <p:scale>
          <a:sx n="97" d="100"/>
          <a:sy n="97" d="100"/>
        </p:scale>
        <p:origin x="-856" y="-112"/>
      </p:cViewPr>
      <p:guideLst>
        <p:guide orient="horz" pos="169"/>
        <p:guide orient="horz" pos="3675"/>
        <p:guide orient="horz" pos="947"/>
        <p:guide pos="216"/>
      </p:guideLst>
    </p:cSldViewPr>
  </p:slideViewPr>
  <p:notesTextViewPr>
    <p:cViewPr>
      <p:scale>
        <a:sx n="100" d="100"/>
        <a:sy n="100" d="100"/>
      </p:scale>
      <p:origin x="0" y="0"/>
    </p:cViewPr>
  </p:notesTextViewPr>
  <p:sorterViewPr>
    <p:cViewPr>
      <p:scale>
        <a:sx n="100" d="100"/>
        <a:sy n="100" d="100"/>
      </p:scale>
      <p:origin x="0" y="3402"/>
    </p:cViewPr>
  </p:sorterViewPr>
  <p:notesViewPr>
    <p:cSldViewPr snapToGrid="0" snapToObjects="1" showGuides="1">
      <p:cViewPr varScale="1">
        <p:scale>
          <a:sx n="56" d="100"/>
          <a:sy n="56" d="100"/>
        </p:scale>
        <p:origin x="-28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1.xml"/><Relationship Id="rId31" Type="http://schemas.openxmlformats.org/officeDocument/2006/relationships/slide" Target="slides/slide22.xml"/><Relationship Id="rId32" Type="http://schemas.openxmlformats.org/officeDocument/2006/relationships/slide" Target="slides/slide23.xml"/><Relationship Id="rId9" Type="http://schemas.openxmlformats.org/officeDocument/2006/relationships/slideMaster" Target="slideMasters/slideMaster6.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3" Type="http://schemas.openxmlformats.org/officeDocument/2006/relationships/slide" Target="slides/slide24.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37" Type="http://schemas.openxmlformats.org/officeDocument/2006/relationships/commentAuthors" Target="commentAuthors.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1F702-5823-4C34-9521-E5A1F96DCDF9}" type="doc">
      <dgm:prSet loTypeId="urn:microsoft.com/office/officeart/2005/8/layout/chevron1" loCatId="process" qsTypeId="urn:microsoft.com/office/officeart/2005/8/quickstyle/3d3" qsCatId="3D" csTypeId="urn:microsoft.com/office/officeart/2005/8/colors/accent1_2" csCatId="accent1" phldr="1"/>
      <dgm:spPr/>
      <dgm:t>
        <a:bodyPr/>
        <a:lstStyle/>
        <a:p>
          <a:endParaRPr lang="en-US"/>
        </a:p>
      </dgm:t>
    </dgm:pt>
    <dgm:pt modelId="{9A0401BE-E2AF-4AD1-A90D-DDDA820F62D8}">
      <dgm:prSet phldrT="[Text]"/>
      <dgm:spPr/>
      <dgm:t>
        <a:bodyPr/>
        <a:lstStyle/>
        <a:p>
          <a:r>
            <a:rPr lang="en-US" dirty="0"/>
            <a:t>10/1/14 – 10/7/14</a:t>
          </a:r>
        </a:p>
      </dgm:t>
    </dgm:pt>
    <dgm:pt modelId="{1F582848-EB83-48E9-923C-A8343701475E}" type="parTrans" cxnId="{14079A26-5EED-41F6-8684-A9001A6752D2}">
      <dgm:prSet/>
      <dgm:spPr/>
      <dgm:t>
        <a:bodyPr/>
        <a:lstStyle/>
        <a:p>
          <a:endParaRPr lang="en-US"/>
        </a:p>
      </dgm:t>
    </dgm:pt>
    <dgm:pt modelId="{C0CD4A26-0EA8-4D59-A7D2-46801059578C}" type="sibTrans" cxnId="{14079A26-5EED-41F6-8684-A9001A6752D2}">
      <dgm:prSet/>
      <dgm:spPr/>
      <dgm:t>
        <a:bodyPr/>
        <a:lstStyle/>
        <a:p>
          <a:endParaRPr lang="en-US"/>
        </a:p>
      </dgm:t>
    </dgm:pt>
    <dgm:pt modelId="{EC10AE51-1CEC-46EC-8EB1-FCBD3C5E6CE1}">
      <dgm:prSet phldrT="[Text]"/>
      <dgm:spPr/>
      <dgm:t>
        <a:bodyPr/>
        <a:lstStyle/>
        <a:p>
          <a:r>
            <a:rPr lang="en-US" dirty="0"/>
            <a:t>Check GL to determine if accrual is needed</a:t>
          </a:r>
        </a:p>
      </dgm:t>
    </dgm:pt>
    <dgm:pt modelId="{213A76B4-A6D9-480C-95AA-5104D70A8BBD}" type="parTrans" cxnId="{99179546-B852-4F51-BA85-41FB6B8B7D78}">
      <dgm:prSet/>
      <dgm:spPr/>
      <dgm:t>
        <a:bodyPr/>
        <a:lstStyle/>
        <a:p>
          <a:endParaRPr lang="en-US"/>
        </a:p>
      </dgm:t>
    </dgm:pt>
    <dgm:pt modelId="{FAA32DBD-840F-4163-9314-B1B3E18F3848}" type="sibTrans" cxnId="{99179546-B852-4F51-BA85-41FB6B8B7D78}">
      <dgm:prSet/>
      <dgm:spPr/>
      <dgm:t>
        <a:bodyPr/>
        <a:lstStyle/>
        <a:p>
          <a:endParaRPr lang="en-US"/>
        </a:p>
      </dgm:t>
    </dgm:pt>
    <dgm:pt modelId="{25959B11-549E-4E5B-A44C-4928C1ECDE5F}">
      <dgm:prSet phldrT="[Text]"/>
      <dgm:spPr/>
      <dgm:t>
        <a:bodyPr/>
        <a:lstStyle/>
        <a:p>
          <a:r>
            <a:rPr lang="en-US" dirty="0"/>
            <a:t>No Later than 10/7/14</a:t>
          </a:r>
        </a:p>
      </dgm:t>
    </dgm:pt>
    <dgm:pt modelId="{5BA08CD6-B7E8-40D4-9937-0B0A16B825A3}" type="parTrans" cxnId="{7ECFD1FB-8B90-4521-A70B-7B4517ECBC7B}">
      <dgm:prSet/>
      <dgm:spPr/>
      <dgm:t>
        <a:bodyPr/>
        <a:lstStyle/>
        <a:p>
          <a:endParaRPr lang="en-US"/>
        </a:p>
      </dgm:t>
    </dgm:pt>
    <dgm:pt modelId="{3E5E3A62-ECC2-4C7F-A5DB-9D7004ED3785}" type="sibTrans" cxnId="{7ECFD1FB-8B90-4521-A70B-7B4517ECBC7B}">
      <dgm:prSet/>
      <dgm:spPr/>
      <dgm:t>
        <a:bodyPr/>
        <a:lstStyle/>
        <a:p>
          <a:endParaRPr lang="en-US"/>
        </a:p>
      </dgm:t>
    </dgm:pt>
    <dgm:pt modelId="{AC9ED032-4DEC-48E3-9D29-2CE3EB1F926F}">
      <dgm:prSet phldrT="[Text]"/>
      <dgm:spPr>
        <a:noFill/>
      </dgm:spPr>
      <dgm:t>
        <a:bodyPr/>
        <a:lstStyle/>
        <a:p>
          <a:r>
            <a:rPr lang="en-US" dirty="0"/>
            <a:t>Accrue expense before cut-off date of 2</a:t>
          </a:r>
          <a:r>
            <a:rPr lang="en-US" baseline="30000" dirty="0"/>
            <a:t>nd</a:t>
          </a:r>
          <a:r>
            <a:rPr lang="en-US" dirty="0"/>
            <a:t> GL cycle following award expiration</a:t>
          </a:r>
        </a:p>
      </dgm:t>
    </dgm:pt>
    <dgm:pt modelId="{B804EB71-E29C-4258-AE5A-F44E31E5721A}" type="parTrans" cxnId="{CC58D409-53D8-4FD1-B414-0C31170ACB26}">
      <dgm:prSet/>
      <dgm:spPr/>
      <dgm:t>
        <a:bodyPr/>
        <a:lstStyle/>
        <a:p>
          <a:endParaRPr lang="en-US"/>
        </a:p>
      </dgm:t>
    </dgm:pt>
    <dgm:pt modelId="{70632F81-9F13-489B-A508-54FDAAE45D34}" type="sibTrans" cxnId="{CC58D409-53D8-4FD1-B414-0C31170ACB26}">
      <dgm:prSet/>
      <dgm:spPr/>
      <dgm:t>
        <a:bodyPr/>
        <a:lstStyle/>
        <a:p>
          <a:endParaRPr lang="en-US"/>
        </a:p>
      </dgm:t>
    </dgm:pt>
    <dgm:pt modelId="{21C995AD-C267-45A1-B65C-C78EF2D8BA58}">
      <dgm:prSet phldrT="[Text]"/>
      <dgm:spPr/>
      <dgm:t>
        <a:bodyPr/>
        <a:lstStyle/>
        <a:p>
          <a:r>
            <a:rPr lang="en-US" dirty="0"/>
            <a:t>11/1/14 – 11/7/14</a:t>
          </a:r>
        </a:p>
      </dgm:t>
    </dgm:pt>
    <dgm:pt modelId="{70BE2ABC-CBF1-46A0-91F0-C3FCE642726E}" type="parTrans" cxnId="{6D4274B2-6387-44F5-A541-A7E3C4D3B3D9}">
      <dgm:prSet/>
      <dgm:spPr/>
      <dgm:t>
        <a:bodyPr/>
        <a:lstStyle/>
        <a:p>
          <a:endParaRPr lang="en-US"/>
        </a:p>
      </dgm:t>
    </dgm:pt>
    <dgm:pt modelId="{D0EB6A27-4475-4BC5-B3D7-1C5B84F774FC}" type="sibTrans" cxnId="{6D4274B2-6387-44F5-A541-A7E3C4D3B3D9}">
      <dgm:prSet/>
      <dgm:spPr/>
      <dgm:t>
        <a:bodyPr/>
        <a:lstStyle/>
        <a:p>
          <a:endParaRPr lang="en-US"/>
        </a:p>
      </dgm:t>
    </dgm:pt>
    <dgm:pt modelId="{80D794E2-9633-4FF7-A128-0BE676CD493D}">
      <dgm:prSet phldrT="[Text]"/>
      <dgm:spPr/>
      <dgm:t>
        <a:bodyPr/>
        <a:lstStyle/>
        <a:p>
          <a:r>
            <a:rPr lang="en-US" dirty="0"/>
            <a:t>Check to see if actual expense was recorded</a:t>
          </a:r>
        </a:p>
      </dgm:t>
    </dgm:pt>
    <dgm:pt modelId="{576EBB0B-5BD1-4D9A-9312-54BE7D168062}" type="parTrans" cxnId="{03E86D87-FE8A-44B1-9E71-8F00AD480617}">
      <dgm:prSet/>
      <dgm:spPr/>
      <dgm:t>
        <a:bodyPr/>
        <a:lstStyle/>
        <a:p>
          <a:endParaRPr lang="en-US"/>
        </a:p>
      </dgm:t>
    </dgm:pt>
    <dgm:pt modelId="{196D16F9-4155-4B38-B9AF-A7E0F2BB5BE8}" type="sibTrans" cxnId="{03E86D87-FE8A-44B1-9E71-8F00AD480617}">
      <dgm:prSet/>
      <dgm:spPr/>
      <dgm:t>
        <a:bodyPr/>
        <a:lstStyle/>
        <a:p>
          <a:endParaRPr lang="en-US"/>
        </a:p>
      </dgm:t>
    </dgm:pt>
    <dgm:pt modelId="{4200ABCD-AEDA-4E55-8350-F671B649745D}">
      <dgm:prSet phldrT="[Text]"/>
      <dgm:spPr/>
      <dgm:t>
        <a:bodyPr/>
        <a:lstStyle/>
        <a:p>
          <a:r>
            <a:rPr lang="en-US" dirty="0"/>
            <a:t>No Later than 11/7/14</a:t>
          </a:r>
        </a:p>
      </dgm:t>
    </dgm:pt>
    <dgm:pt modelId="{46351CE9-3586-48C8-8D01-88A4B42DE48E}" type="parTrans" cxnId="{FDB1B36E-29B6-467F-8AEA-6F3CAB043027}">
      <dgm:prSet/>
      <dgm:spPr/>
      <dgm:t>
        <a:bodyPr/>
        <a:lstStyle/>
        <a:p>
          <a:endParaRPr lang="en-US"/>
        </a:p>
      </dgm:t>
    </dgm:pt>
    <dgm:pt modelId="{D2047F95-0A68-4A47-9742-EECA7663207C}" type="sibTrans" cxnId="{FDB1B36E-29B6-467F-8AEA-6F3CAB043027}">
      <dgm:prSet/>
      <dgm:spPr/>
      <dgm:t>
        <a:bodyPr/>
        <a:lstStyle/>
        <a:p>
          <a:endParaRPr lang="en-US"/>
        </a:p>
      </dgm:t>
    </dgm:pt>
    <dgm:pt modelId="{26E76080-3F4C-4EC4-A320-186682EEC720}">
      <dgm:prSet/>
      <dgm:spPr/>
      <dgm:t>
        <a:bodyPr/>
        <a:lstStyle/>
        <a:p>
          <a:r>
            <a:rPr lang="en-US" dirty="0"/>
            <a:t>If actual expense is </a:t>
          </a:r>
          <a:r>
            <a:rPr lang="en-US" i="1" dirty="0"/>
            <a:t>not</a:t>
          </a:r>
          <a:r>
            <a:rPr lang="en-US" dirty="0"/>
            <a:t> recorded or is incomplete, record a subsequent accrual </a:t>
          </a:r>
        </a:p>
      </dgm:t>
    </dgm:pt>
    <dgm:pt modelId="{4FD37F6E-7D90-4F89-A56B-381721A0672F}" type="parTrans" cxnId="{100841CD-1445-4039-9DF1-EFC577F3B650}">
      <dgm:prSet/>
      <dgm:spPr/>
      <dgm:t>
        <a:bodyPr/>
        <a:lstStyle/>
        <a:p>
          <a:endParaRPr lang="en-US"/>
        </a:p>
      </dgm:t>
    </dgm:pt>
    <dgm:pt modelId="{B9296D68-9E58-490F-9E8D-51C6D81C79E8}" type="sibTrans" cxnId="{100841CD-1445-4039-9DF1-EFC577F3B650}">
      <dgm:prSet/>
      <dgm:spPr/>
      <dgm:t>
        <a:bodyPr/>
        <a:lstStyle/>
        <a:p>
          <a:endParaRPr lang="en-US"/>
        </a:p>
      </dgm:t>
    </dgm:pt>
    <dgm:pt modelId="{AC022FF0-2CB8-4F3F-8B34-D1D9852AFDD5}">
      <dgm:prSet phldrT="[Text]"/>
      <dgm:spPr>
        <a:noFill/>
      </dgm:spPr>
      <dgm:t>
        <a:bodyPr/>
        <a:lstStyle/>
        <a:p>
          <a:r>
            <a:rPr lang="en-US" dirty="0"/>
            <a:t>Date accrual entry 9/30/14 with an automated reversal on 10/1/14</a:t>
          </a:r>
        </a:p>
      </dgm:t>
    </dgm:pt>
    <dgm:pt modelId="{F0BFBD67-DB0E-4E89-8964-AEF96CEF3C81}" type="parTrans" cxnId="{A81FA1D1-A830-4398-86A8-41DD6FF7F4E2}">
      <dgm:prSet/>
      <dgm:spPr/>
      <dgm:t>
        <a:bodyPr/>
        <a:lstStyle/>
        <a:p>
          <a:endParaRPr lang="en-US"/>
        </a:p>
      </dgm:t>
    </dgm:pt>
    <dgm:pt modelId="{DB7314BF-CA6D-4E06-A01A-774D72215B93}" type="sibTrans" cxnId="{A81FA1D1-A830-4398-86A8-41DD6FF7F4E2}">
      <dgm:prSet/>
      <dgm:spPr/>
      <dgm:t>
        <a:bodyPr/>
        <a:lstStyle/>
        <a:p>
          <a:endParaRPr lang="en-US"/>
        </a:p>
      </dgm:t>
    </dgm:pt>
    <dgm:pt modelId="{07BF1D51-04E7-4734-B604-258CE0648651}">
      <dgm:prSet/>
      <dgm:spPr/>
      <dgm:t>
        <a:bodyPr/>
        <a:lstStyle/>
        <a:p>
          <a:r>
            <a:rPr lang="en-US" dirty="0"/>
            <a:t>Date subsequent accrual entry 10/31/14 with an automated reversal on 11/1/14</a:t>
          </a:r>
        </a:p>
      </dgm:t>
    </dgm:pt>
    <dgm:pt modelId="{FF163117-3EFF-480A-86B6-191C4D60AC40}" type="parTrans" cxnId="{EAA400E0-E671-4563-8175-AE02C1DCCA32}">
      <dgm:prSet/>
      <dgm:spPr/>
      <dgm:t>
        <a:bodyPr/>
        <a:lstStyle/>
        <a:p>
          <a:endParaRPr lang="en-US"/>
        </a:p>
      </dgm:t>
    </dgm:pt>
    <dgm:pt modelId="{69760BB5-0325-47FB-84FB-28D5785DB385}" type="sibTrans" cxnId="{EAA400E0-E671-4563-8175-AE02C1DCCA32}">
      <dgm:prSet/>
      <dgm:spPr/>
      <dgm:t>
        <a:bodyPr/>
        <a:lstStyle/>
        <a:p>
          <a:endParaRPr lang="en-US"/>
        </a:p>
      </dgm:t>
    </dgm:pt>
    <dgm:pt modelId="{D39E2D54-1BB0-48FF-9BE0-26004C0228A6}">
      <dgm:prSet phldrT="[Text]"/>
      <dgm:spPr/>
      <dgm:t>
        <a:bodyPr/>
        <a:lstStyle/>
        <a:p>
          <a:r>
            <a:rPr lang="en-US" dirty="0"/>
            <a:t>If actual expense is greater than accrual, clear deficit</a:t>
          </a:r>
        </a:p>
      </dgm:t>
    </dgm:pt>
    <dgm:pt modelId="{C8ADD024-EE9E-4FAC-99EF-5CCF57364D98}" type="parTrans" cxnId="{91FDCBA1-0990-4D7D-B14B-7538996D6DF4}">
      <dgm:prSet/>
      <dgm:spPr/>
      <dgm:t>
        <a:bodyPr/>
        <a:lstStyle/>
        <a:p>
          <a:endParaRPr lang="en-US"/>
        </a:p>
      </dgm:t>
    </dgm:pt>
    <dgm:pt modelId="{8C7558E3-E0EE-47FD-9263-C330AE9F9598}" type="sibTrans" cxnId="{91FDCBA1-0990-4D7D-B14B-7538996D6DF4}">
      <dgm:prSet/>
      <dgm:spPr/>
      <dgm:t>
        <a:bodyPr/>
        <a:lstStyle/>
        <a:p>
          <a:endParaRPr lang="en-US"/>
        </a:p>
      </dgm:t>
    </dgm:pt>
    <dgm:pt modelId="{458FFCAA-BA2F-4D9E-B32C-3C56CF3F5E86}">
      <dgm:prSet phldrT="[Text]"/>
      <dgm:spPr>
        <a:solidFill>
          <a:schemeClr val="accent6">
            <a:lumMod val="75000"/>
          </a:schemeClr>
        </a:solidFill>
      </dgm:spPr>
      <dgm:t>
        <a:bodyPr/>
        <a:lstStyle/>
        <a:p>
          <a:r>
            <a:rPr lang="en-US" dirty="0"/>
            <a:t>10/10/14,  10/29/14</a:t>
          </a:r>
        </a:p>
      </dgm:t>
    </dgm:pt>
    <dgm:pt modelId="{41AEFFFA-654A-45A2-97F6-C9BD3763DA01}" type="parTrans" cxnId="{ECC19FAA-2B13-4515-84CA-E4197BC9F99D}">
      <dgm:prSet/>
      <dgm:spPr/>
      <dgm:t>
        <a:bodyPr/>
        <a:lstStyle/>
        <a:p>
          <a:endParaRPr lang="en-US"/>
        </a:p>
      </dgm:t>
    </dgm:pt>
    <dgm:pt modelId="{26948309-3411-402A-ABC9-4704A9D2BB14}" type="sibTrans" cxnId="{ECC19FAA-2B13-4515-84CA-E4197BC9F99D}">
      <dgm:prSet/>
      <dgm:spPr/>
      <dgm:t>
        <a:bodyPr/>
        <a:lstStyle/>
        <a:p>
          <a:endParaRPr lang="en-US"/>
        </a:p>
      </dgm:t>
    </dgm:pt>
    <dgm:pt modelId="{F8239D5C-AD9F-4AC0-AAA2-8058648116A1}">
      <dgm:prSet phldrT="[Text]"/>
      <dgm:spPr>
        <a:noFill/>
      </dgm:spPr>
      <dgm:t>
        <a:bodyPr/>
        <a:lstStyle/>
        <a:p>
          <a:r>
            <a:rPr lang="en-US" dirty="0"/>
            <a:t>Submit Closeout Certification form to CGA by next business day</a:t>
          </a:r>
        </a:p>
      </dgm:t>
    </dgm:pt>
    <dgm:pt modelId="{F9D95D31-79E1-4708-925E-595E56D268D9}" type="parTrans" cxnId="{4894A642-B663-4D8B-B0CA-DDFB9A3B7F02}">
      <dgm:prSet/>
      <dgm:spPr/>
      <dgm:t>
        <a:bodyPr/>
        <a:lstStyle/>
        <a:p>
          <a:endParaRPr lang="en-US"/>
        </a:p>
      </dgm:t>
    </dgm:pt>
    <dgm:pt modelId="{A729B4A4-B50B-4B17-8702-27EBD902F935}" type="sibTrans" cxnId="{4894A642-B663-4D8B-B0CA-DDFB9A3B7F02}">
      <dgm:prSet/>
      <dgm:spPr/>
      <dgm:t>
        <a:bodyPr/>
        <a:lstStyle/>
        <a:p>
          <a:endParaRPr lang="en-US"/>
        </a:p>
      </dgm:t>
    </dgm:pt>
    <dgm:pt modelId="{E8EA9915-B1F6-40D7-89E5-64E0EC4EE72D}">
      <dgm:prSet phldrT="[Text]"/>
      <dgm:spPr>
        <a:noFill/>
      </dgm:spPr>
      <dgm:t>
        <a:bodyPr/>
        <a:lstStyle/>
        <a:p>
          <a:r>
            <a:rPr lang="en-US" dirty="0"/>
            <a:t>Final Financial Report/Invoice sent by CGA to sponsor on 10/29/14</a:t>
          </a:r>
        </a:p>
      </dgm:t>
    </dgm:pt>
    <dgm:pt modelId="{90BFCE35-C4C8-4965-91F6-561141E15D46}" type="parTrans" cxnId="{466BC939-D78D-4C33-9B92-44C69E670836}">
      <dgm:prSet/>
      <dgm:spPr/>
      <dgm:t>
        <a:bodyPr/>
        <a:lstStyle/>
        <a:p>
          <a:endParaRPr lang="en-US"/>
        </a:p>
      </dgm:t>
    </dgm:pt>
    <dgm:pt modelId="{F8856DF9-6B05-453E-9B02-58F4030C76AE}" type="sibTrans" cxnId="{466BC939-D78D-4C33-9B92-44C69E670836}">
      <dgm:prSet/>
      <dgm:spPr/>
      <dgm:t>
        <a:bodyPr/>
        <a:lstStyle/>
        <a:p>
          <a:endParaRPr lang="en-US"/>
        </a:p>
      </dgm:t>
    </dgm:pt>
    <dgm:pt modelId="{F9D85805-4517-46FC-8788-2526C6DD4268}">
      <dgm:prSet phldrT="[Text]"/>
      <dgm:spPr/>
      <dgm:t>
        <a:bodyPr/>
        <a:lstStyle/>
        <a:p>
          <a:r>
            <a:rPr lang="en-US" dirty="0"/>
            <a:t>If actual expense is less than accrual,  contact CGA</a:t>
          </a:r>
        </a:p>
      </dgm:t>
    </dgm:pt>
    <dgm:pt modelId="{A46496AE-88D4-4EFD-A31E-5DFA1CF7228D}" type="parTrans" cxnId="{156DCEE8-EA5A-4198-8A27-2B5CB7CCB956}">
      <dgm:prSet/>
      <dgm:spPr/>
      <dgm:t>
        <a:bodyPr/>
        <a:lstStyle/>
        <a:p>
          <a:endParaRPr lang="en-US"/>
        </a:p>
      </dgm:t>
    </dgm:pt>
    <dgm:pt modelId="{641293B6-B261-4DBF-BA2F-6F9B0654249D}" type="sibTrans" cxnId="{156DCEE8-EA5A-4198-8A27-2B5CB7CCB956}">
      <dgm:prSet/>
      <dgm:spPr/>
      <dgm:t>
        <a:bodyPr/>
        <a:lstStyle/>
        <a:p>
          <a:endParaRPr lang="en-US"/>
        </a:p>
      </dgm:t>
    </dgm:pt>
    <dgm:pt modelId="{5895ECB6-C552-4D01-95D6-173BD95741C1}" type="pres">
      <dgm:prSet presAssocID="{3B91F702-5823-4C34-9521-E5A1F96DCDF9}" presName="Name0" presStyleCnt="0">
        <dgm:presLayoutVars>
          <dgm:dir/>
          <dgm:animLvl val="lvl"/>
          <dgm:resizeHandles val="exact"/>
        </dgm:presLayoutVars>
      </dgm:prSet>
      <dgm:spPr/>
      <dgm:t>
        <a:bodyPr/>
        <a:lstStyle/>
        <a:p>
          <a:endParaRPr lang="en-US"/>
        </a:p>
      </dgm:t>
    </dgm:pt>
    <dgm:pt modelId="{3E66B66F-3F94-45A8-B314-7C5E05E22145}" type="pres">
      <dgm:prSet presAssocID="{9A0401BE-E2AF-4AD1-A90D-DDDA820F62D8}" presName="composite" presStyleCnt="0"/>
      <dgm:spPr/>
    </dgm:pt>
    <dgm:pt modelId="{FF5F2326-2AF2-4614-BC57-52E241B083B8}" type="pres">
      <dgm:prSet presAssocID="{9A0401BE-E2AF-4AD1-A90D-DDDA820F62D8}" presName="parTx" presStyleLbl="node1" presStyleIdx="0" presStyleCnt="5">
        <dgm:presLayoutVars>
          <dgm:chMax val="0"/>
          <dgm:chPref val="0"/>
          <dgm:bulletEnabled val="1"/>
        </dgm:presLayoutVars>
      </dgm:prSet>
      <dgm:spPr/>
      <dgm:t>
        <a:bodyPr/>
        <a:lstStyle/>
        <a:p>
          <a:endParaRPr lang="en-US"/>
        </a:p>
      </dgm:t>
    </dgm:pt>
    <dgm:pt modelId="{FDC2B9E2-B9C2-40F1-873F-9BC1A071F2AC}" type="pres">
      <dgm:prSet presAssocID="{9A0401BE-E2AF-4AD1-A90D-DDDA820F62D8}" presName="desTx" presStyleLbl="revTx" presStyleIdx="0" presStyleCnt="5">
        <dgm:presLayoutVars>
          <dgm:bulletEnabled val="1"/>
        </dgm:presLayoutVars>
      </dgm:prSet>
      <dgm:spPr/>
      <dgm:t>
        <a:bodyPr/>
        <a:lstStyle/>
        <a:p>
          <a:endParaRPr lang="en-US"/>
        </a:p>
      </dgm:t>
    </dgm:pt>
    <dgm:pt modelId="{28C507A2-127D-413A-8775-CFC26E465B7C}" type="pres">
      <dgm:prSet presAssocID="{C0CD4A26-0EA8-4D59-A7D2-46801059578C}" presName="space" presStyleCnt="0"/>
      <dgm:spPr/>
    </dgm:pt>
    <dgm:pt modelId="{03045EA2-8E86-4B5B-BD33-2B2DFFAEDAEC}" type="pres">
      <dgm:prSet presAssocID="{25959B11-549E-4E5B-A44C-4928C1ECDE5F}" presName="composite" presStyleCnt="0"/>
      <dgm:spPr/>
    </dgm:pt>
    <dgm:pt modelId="{BA5B3EEB-FEBE-4A68-95D7-0876E8EC27B4}" type="pres">
      <dgm:prSet presAssocID="{25959B11-549E-4E5B-A44C-4928C1ECDE5F}" presName="parTx" presStyleLbl="node1" presStyleIdx="1" presStyleCnt="5">
        <dgm:presLayoutVars>
          <dgm:chMax val="0"/>
          <dgm:chPref val="0"/>
          <dgm:bulletEnabled val="1"/>
        </dgm:presLayoutVars>
      </dgm:prSet>
      <dgm:spPr/>
      <dgm:t>
        <a:bodyPr/>
        <a:lstStyle/>
        <a:p>
          <a:endParaRPr lang="en-US"/>
        </a:p>
      </dgm:t>
    </dgm:pt>
    <dgm:pt modelId="{9439EF6A-8F21-4994-8175-CAB1835E357D}" type="pres">
      <dgm:prSet presAssocID="{25959B11-549E-4E5B-A44C-4928C1ECDE5F}" presName="desTx" presStyleLbl="revTx" presStyleIdx="1" presStyleCnt="5">
        <dgm:presLayoutVars>
          <dgm:bulletEnabled val="1"/>
        </dgm:presLayoutVars>
      </dgm:prSet>
      <dgm:spPr/>
      <dgm:t>
        <a:bodyPr/>
        <a:lstStyle/>
        <a:p>
          <a:endParaRPr lang="en-US"/>
        </a:p>
      </dgm:t>
    </dgm:pt>
    <dgm:pt modelId="{2E68A240-0847-4C94-AE06-7835D47F73BA}" type="pres">
      <dgm:prSet presAssocID="{3E5E3A62-ECC2-4C7F-A5DB-9D7004ED3785}" presName="space" presStyleCnt="0"/>
      <dgm:spPr/>
    </dgm:pt>
    <dgm:pt modelId="{C2AFC100-1D20-4697-92B9-4BCB1ED321E4}" type="pres">
      <dgm:prSet presAssocID="{458FFCAA-BA2F-4D9E-B32C-3C56CF3F5E86}" presName="composite" presStyleCnt="0"/>
      <dgm:spPr/>
    </dgm:pt>
    <dgm:pt modelId="{A32E72EC-EC91-455A-AEA4-BABC23DBAB14}" type="pres">
      <dgm:prSet presAssocID="{458FFCAA-BA2F-4D9E-B32C-3C56CF3F5E86}" presName="parTx" presStyleLbl="node1" presStyleIdx="2" presStyleCnt="5" custLinFactNeighborY="1266">
        <dgm:presLayoutVars>
          <dgm:chMax val="0"/>
          <dgm:chPref val="0"/>
          <dgm:bulletEnabled val="1"/>
        </dgm:presLayoutVars>
      </dgm:prSet>
      <dgm:spPr/>
      <dgm:t>
        <a:bodyPr/>
        <a:lstStyle/>
        <a:p>
          <a:endParaRPr lang="en-US"/>
        </a:p>
      </dgm:t>
    </dgm:pt>
    <dgm:pt modelId="{CD9B224B-5AAC-42A0-BE65-9A76666F4D30}" type="pres">
      <dgm:prSet presAssocID="{458FFCAA-BA2F-4D9E-B32C-3C56CF3F5E86}" presName="desTx" presStyleLbl="revTx" presStyleIdx="2" presStyleCnt="5">
        <dgm:presLayoutVars>
          <dgm:bulletEnabled val="1"/>
        </dgm:presLayoutVars>
      </dgm:prSet>
      <dgm:spPr/>
      <dgm:t>
        <a:bodyPr/>
        <a:lstStyle/>
        <a:p>
          <a:endParaRPr lang="en-US"/>
        </a:p>
      </dgm:t>
    </dgm:pt>
    <dgm:pt modelId="{8F00A881-5CA8-40E7-8EA6-AA63EB64E570}" type="pres">
      <dgm:prSet presAssocID="{26948309-3411-402A-ABC9-4704A9D2BB14}" presName="space" presStyleCnt="0"/>
      <dgm:spPr/>
    </dgm:pt>
    <dgm:pt modelId="{86F98322-9706-407C-8B57-6F875456C453}" type="pres">
      <dgm:prSet presAssocID="{21C995AD-C267-45A1-B65C-C78EF2D8BA58}" presName="composite" presStyleCnt="0"/>
      <dgm:spPr/>
    </dgm:pt>
    <dgm:pt modelId="{83B3FBB9-7C3B-43E3-9AE1-748E81106EBB}" type="pres">
      <dgm:prSet presAssocID="{21C995AD-C267-45A1-B65C-C78EF2D8BA58}" presName="parTx" presStyleLbl="node1" presStyleIdx="3" presStyleCnt="5">
        <dgm:presLayoutVars>
          <dgm:chMax val="0"/>
          <dgm:chPref val="0"/>
          <dgm:bulletEnabled val="1"/>
        </dgm:presLayoutVars>
      </dgm:prSet>
      <dgm:spPr/>
      <dgm:t>
        <a:bodyPr/>
        <a:lstStyle/>
        <a:p>
          <a:endParaRPr lang="en-US"/>
        </a:p>
      </dgm:t>
    </dgm:pt>
    <dgm:pt modelId="{E765D92C-58B4-477F-8F81-49EDA90C3D64}" type="pres">
      <dgm:prSet presAssocID="{21C995AD-C267-45A1-B65C-C78EF2D8BA58}" presName="desTx" presStyleLbl="revTx" presStyleIdx="3" presStyleCnt="5">
        <dgm:presLayoutVars>
          <dgm:bulletEnabled val="1"/>
        </dgm:presLayoutVars>
      </dgm:prSet>
      <dgm:spPr/>
      <dgm:t>
        <a:bodyPr/>
        <a:lstStyle/>
        <a:p>
          <a:endParaRPr lang="en-US"/>
        </a:p>
      </dgm:t>
    </dgm:pt>
    <dgm:pt modelId="{BF2462AD-8741-458D-90C5-C9AE517472A9}" type="pres">
      <dgm:prSet presAssocID="{D0EB6A27-4475-4BC5-B3D7-1C5B84F774FC}" presName="space" presStyleCnt="0"/>
      <dgm:spPr/>
    </dgm:pt>
    <dgm:pt modelId="{97B96BF4-F45D-4747-9861-B849BA49D676}" type="pres">
      <dgm:prSet presAssocID="{4200ABCD-AEDA-4E55-8350-F671B649745D}" presName="composite" presStyleCnt="0"/>
      <dgm:spPr/>
    </dgm:pt>
    <dgm:pt modelId="{AC977375-A20E-4218-9508-D4D32B6D8AD5}" type="pres">
      <dgm:prSet presAssocID="{4200ABCD-AEDA-4E55-8350-F671B649745D}" presName="parTx" presStyleLbl="node1" presStyleIdx="4" presStyleCnt="5">
        <dgm:presLayoutVars>
          <dgm:chMax val="0"/>
          <dgm:chPref val="0"/>
          <dgm:bulletEnabled val="1"/>
        </dgm:presLayoutVars>
      </dgm:prSet>
      <dgm:spPr/>
      <dgm:t>
        <a:bodyPr/>
        <a:lstStyle/>
        <a:p>
          <a:endParaRPr lang="en-US"/>
        </a:p>
      </dgm:t>
    </dgm:pt>
    <dgm:pt modelId="{D5AA0654-4A73-44DB-8E5E-EFB48E828091}" type="pres">
      <dgm:prSet presAssocID="{4200ABCD-AEDA-4E55-8350-F671B649745D}" presName="desTx" presStyleLbl="revTx" presStyleIdx="4" presStyleCnt="5">
        <dgm:presLayoutVars>
          <dgm:bulletEnabled val="1"/>
        </dgm:presLayoutVars>
      </dgm:prSet>
      <dgm:spPr/>
      <dgm:t>
        <a:bodyPr/>
        <a:lstStyle/>
        <a:p>
          <a:endParaRPr lang="en-US"/>
        </a:p>
      </dgm:t>
    </dgm:pt>
  </dgm:ptLst>
  <dgm:cxnLst>
    <dgm:cxn modelId="{7ECFD1FB-8B90-4521-A70B-7B4517ECBC7B}" srcId="{3B91F702-5823-4C34-9521-E5A1F96DCDF9}" destId="{25959B11-549E-4E5B-A44C-4928C1ECDE5F}" srcOrd="1" destOrd="0" parTransId="{5BA08CD6-B7E8-40D4-9937-0B0A16B825A3}" sibTransId="{3E5E3A62-ECC2-4C7F-A5DB-9D7004ED3785}"/>
    <dgm:cxn modelId="{CC58D409-53D8-4FD1-B414-0C31170ACB26}" srcId="{25959B11-549E-4E5B-A44C-4928C1ECDE5F}" destId="{AC9ED032-4DEC-48E3-9D29-2CE3EB1F926F}" srcOrd="0" destOrd="0" parTransId="{B804EB71-E29C-4258-AE5A-F44E31E5721A}" sibTransId="{70632F81-9F13-489B-A508-54FDAAE45D34}"/>
    <dgm:cxn modelId="{ED087261-FEED-47CB-8527-A622C6345DE9}" type="presOf" srcId="{07BF1D51-04E7-4734-B604-258CE0648651}" destId="{D5AA0654-4A73-44DB-8E5E-EFB48E828091}" srcOrd="0" destOrd="1" presId="urn:microsoft.com/office/officeart/2005/8/layout/chevron1"/>
    <dgm:cxn modelId="{A81FA1D1-A830-4398-86A8-41DD6FF7F4E2}" srcId="{25959B11-549E-4E5B-A44C-4928C1ECDE5F}" destId="{AC022FF0-2CB8-4F3F-8B34-D1D9852AFDD5}" srcOrd="1" destOrd="0" parTransId="{F0BFBD67-DB0E-4E89-8964-AEF96CEF3C81}" sibTransId="{DB7314BF-CA6D-4E06-A01A-774D72215B93}"/>
    <dgm:cxn modelId="{91FDCBA1-0990-4D7D-B14B-7538996D6DF4}" srcId="{21C995AD-C267-45A1-B65C-C78EF2D8BA58}" destId="{D39E2D54-1BB0-48FF-9BE0-26004C0228A6}" srcOrd="1" destOrd="0" parTransId="{C8ADD024-EE9E-4FAC-99EF-5CCF57364D98}" sibTransId="{8C7558E3-E0EE-47FD-9263-C330AE9F9598}"/>
    <dgm:cxn modelId="{A7ADF3E5-85EC-4464-94AD-1E58798C3511}" type="presOf" srcId="{21C995AD-C267-45A1-B65C-C78EF2D8BA58}" destId="{83B3FBB9-7C3B-43E3-9AE1-748E81106EBB}" srcOrd="0" destOrd="0" presId="urn:microsoft.com/office/officeart/2005/8/layout/chevron1"/>
    <dgm:cxn modelId="{4894A642-B663-4D8B-B0CA-DDFB9A3B7F02}" srcId="{458FFCAA-BA2F-4D9E-B32C-3C56CF3F5E86}" destId="{F8239D5C-AD9F-4AC0-AAA2-8058648116A1}" srcOrd="0" destOrd="0" parTransId="{F9D95D31-79E1-4708-925E-595E56D268D9}" sibTransId="{A729B4A4-B50B-4B17-8702-27EBD902F935}"/>
    <dgm:cxn modelId="{67695EAB-9812-463B-B646-8735EB68F59E}" type="presOf" srcId="{E8EA9915-B1F6-40D7-89E5-64E0EC4EE72D}" destId="{CD9B224B-5AAC-42A0-BE65-9A76666F4D30}" srcOrd="0" destOrd="1" presId="urn:microsoft.com/office/officeart/2005/8/layout/chevron1"/>
    <dgm:cxn modelId="{28FCBF99-F3F1-425B-AB59-689DE9BF7A23}" type="presOf" srcId="{3B91F702-5823-4C34-9521-E5A1F96DCDF9}" destId="{5895ECB6-C552-4D01-95D6-173BD95741C1}" srcOrd="0" destOrd="0" presId="urn:microsoft.com/office/officeart/2005/8/layout/chevron1"/>
    <dgm:cxn modelId="{FAD319C0-A915-4E30-922F-B80FFCC0D055}" type="presOf" srcId="{80D794E2-9633-4FF7-A128-0BE676CD493D}" destId="{E765D92C-58B4-477F-8F81-49EDA90C3D64}" srcOrd="0" destOrd="0" presId="urn:microsoft.com/office/officeart/2005/8/layout/chevron1"/>
    <dgm:cxn modelId="{4DD1EF74-C095-42ED-AFD8-3BDACD0CB93F}" type="presOf" srcId="{AC9ED032-4DEC-48E3-9D29-2CE3EB1F926F}" destId="{9439EF6A-8F21-4994-8175-CAB1835E357D}" srcOrd="0" destOrd="0" presId="urn:microsoft.com/office/officeart/2005/8/layout/chevron1"/>
    <dgm:cxn modelId="{FDB1B36E-29B6-467F-8AEA-6F3CAB043027}" srcId="{3B91F702-5823-4C34-9521-E5A1F96DCDF9}" destId="{4200ABCD-AEDA-4E55-8350-F671B649745D}" srcOrd="4" destOrd="0" parTransId="{46351CE9-3586-48C8-8D01-88A4B42DE48E}" sibTransId="{D2047F95-0A68-4A47-9742-EECA7663207C}"/>
    <dgm:cxn modelId="{6D4274B2-6387-44F5-A541-A7E3C4D3B3D9}" srcId="{3B91F702-5823-4C34-9521-E5A1F96DCDF9}" destId="{21C995AD-C267-45A1-B65C-C78EF2D8BA58}" srcOrd="3" destOrd="0" parTransId="{70BE2ABC-CBF1-46A0-91F0-C3FCE642726E}" sibTransId="{D0EB6A27-4475-4BC5-B3D7-1C5B84F774FC}"/>
    <dgm:cxn modelId="{5A8AF949-E3A0-4936-8D5E-2E5C3FAC3E2F}" type="presOf" srcId="{458FFCAA-BA2F-4D9E-B32C-3C56CF3F5E86}" destId="{A32E72EC-EC91-455A-AEA4-BABC23DBAB14}" srcOrd="0" destOrd="0" presId="urn:microsoft.com/office/officeart/2005/8/layout/chevron1"/>
    <dgm:cxn modelId="{ECC19FAA-2B13-4515-84CA-E4197BC9F99D}" srcId="{3B91F702-5823-4C34-9521-E5A1F96DCDF9}" destId="{458FFCAA-BA2F-4D9E-B32C-3C56CF3F5E86}" srcOrd="2" destOrd="0" parTransId="{41AEFFFA-654A-45A2-97F6-C9BD3763DA01}" sibTransId="{26948309-3411-402A-ABC9-4704A9D2BB14}"/>
    <dgm:cxn modelId="{03E86D87-FE8A-44B1-9E71-8F00AD480617}" srcId="{21C995AD-C267-45A1-B65C-C78EF2D8BA58}" destId="{80D794E2-9633-4FF7-A128-0BE676CD493D}" srcOrd="0" destOrd="0" parTransId="{576EBB0B-5BD1-4D9A-9312-54BE7D168062}" sibTransId="{196D16F9-4155-4B38-B9AF-A7E0F2BB5BE8}"/>
    <dgm:cxn modelId="{03D07612-FE41-4339-853C-1CA9AF2C7B75}" type="presOf" srcId="{EC10AE51-1CEC-46EC-8EB1-FCBD3C5E6CE1}" destId="{FDC2B9E2-B9C2-40F1-873F-9BC1A071F2AC}" srcOrd="0" destOrd="0" presId="urn:microsoft.com/office/officeart/2005/8/layout/chevron1"/>
    <dgm:cxn modelId="{A416D27E-FF95-4D1C-B0EA-ABF256BE589F}" type="presOf" srcId="{D39E2D54-1BB0-48FF-9BE0-26004C0228A6}" destId="{E765D92C-58B4-477F-8F81-49EDA90C3D64}" srcOrd="0" destOrd="1" presId="urn:microsoft.com/office/officeart/2005/8/layout/chevron1"/>
    <dgm:cxn modelId="{14CA76D3-3F28-49C9-94F9-CE8C0460333C}" type="presOf" srcId="{F9D85805-4517-46FC-8788-2526C6DD4268}" destId="{E765D92C-58B4-477F-8F81-49EDA90C3D64}" srcOrd="0" destOrd="2" presId="urn:microsoft.com/office/officeart/2005/8/layout/chevron1"/>
    <dgm:cxn modelId="{466BC939-D78D-4C33-9B92-44C69E670836}" srcId="{458FFCAA-BA2F-4D9E-B32C-3C56CF3F5E86}" destId="{E8EA9915-B1F6-40D7-89E5-64E0EC4EE72D}" srcOrd="1" destOrd="0" parTransId="{90BFCE35-C4C8-4965-91F6-561141E15D46}" sibTransId="{F8856DF9-6B05-453E-9B02-58F4030C76AE}"/>
    <dgm:cxn modelId="{99179546-B852-4F51-BA85-41FB6B8B7D78}" srcId="{9A0401BE-E2AF-4AD1-A90D-DDDA820F62D8}" destId="{EC10AE51-1CEC-46EC-8EB1-FCBD3C5E6CE1}" srcOrd="0" destOrd="0" parTransId="{213A76B4-A6D9-480C-95AA-5104D70A8BBD}" sibTransId="{FAA32DBD-840F-4163-9314-B1B3E18F3848}"/>
    <dgm:cxn modelId="{B18DED3E-3C14-44E2-95B6-4BE1667ACDF5}" type="presOf" srcId="{26E76080-3F4C-4EC4-A320-186682EEC720}" destId="{D5AA0654-4A73-44DB-8E5E-EFB48E828091}" srcOrd="0" destOrd="0" presId="urn:microsoft.com/office/officeart/2005/8/layout/chevron1"/>
    <dgm:cxn modelId="{3549DF9A-EFFE-4F30-A9A7-4122F6927582}" type="presOf" srcId="{AC022FF0-2CB8-4F3F-8B34-D1D9852AFDD5}" destId="{9439EF6A-8F21-4994-8175-CAB1835E357D}" srcOrd="0" destOrd="1" presId="urn:microsoft.com/office/officeart/2005/8/layout/chevron1"/>
    <dgm:cxn modelId="{EAA400E0-E671-4563-8175-AE02C1DCCA32}" srcId="{4200ABCD-AEDA-4E55-8350-F671B649745D}" destId="{07BF1D51-04E7-4734-B604-258CE0648651}" srcOrd="1" destOrd="0" parTransId="{FF163117-3EFF-480A-86B6-191C4D60AC40}" sibTransId="{69760BB5-0325-47FB-84FB-28D5785DB385}"/>
    <dgm:cxn modelId="{F854B02D-C510-4598-9B02-6AF55065152F}" type="presOf" srcId="{25959B11-549E-4E5B-A44C-4928C1ECDE5F}" destId="{BA5B3EEB-FEBE-4A68-95D7-0876E8EC27B4}" srcOrd="0" destOrd="0" presId="urn:microsoft.com/office/officeart/2005/8/layout/chevron1"/>
    <dgm:cxn modelId="{156DCEE8-EA5A-4198-8A27-2B5CB7CCB956}" srcId="{21C995AD-C267-45A1-B65C-C78EF2D8BA58}" destId="{F9D85805-4517-46FC-8788-2526C6DD4268}" srcOrd="2" destOrd="0" parTransId="{A46496AE-88D4-4EFD-A31E-5DFA1CF7228D}" sibTransId="{641293B6-B261-4DBF-BA2F-6F9B0654249D}"/>
    <dgm:cxn modelId="{2B44F590-C2F1-4A53-9A2B-0855AD747093}" type="presOf" srcId="{4200ABCD-AEDA-4E55-8350-F671B649745D}" destId="{AC977375-A20E-4218-9508-D4D32B6D8AD5}" srcOrd="0" destOrd="0" presId="urn:microsoft.com/office/officeart/2005/8/layout/chevron1"/>
    <dgm:cxn modelId="{F04EDACF-5971-48AE-ADDE-40F68B80B15E}" type="presOf" srcId="{9A0401BE-E2AF-4AD1-A90D-DDDA820F62D8}" destId="{FF5F2326-2AF2-4614-BC57-52E241B083B8}" srcOrd="0" destOrd="0" presId="urn:microsoft.com/office/officeart/2005/8/layout/chevron1"/>
    <dgm:cxn modelId="{100841CD-1445-4039-9DF1-EFC577F3B650}" srcId="{4200ABCD-AEDA-4E55-8350-F671B649745D}" destId="{26E76080-3F4C-4EC4-A320-186682EEC720}" srcOrd="0" destOrd="0" parTransId="{4FD37F6E-7D90-4F89-A56B-381721A0672F}" sibTransId="{B9296D68-9E58-490F-9E8D-51C6D81C79E8}"/>
    <dgm:cxn modelId="{14079A26-5EED-41F6-8684-A9001A6752D2}" srcId="{3B91F702-5823-4C34-9521-E5A1F96DCDF9}" destId="{9A0401BE-E2AF-4AD1-A90D-DDDA820F62D8}" srcOrd="0" destOrd="0" parTransId="{1F582848-EB83-48E9-923C-A8343701475E}" sibTransId="{C0CD4A26-0EA8-4D59-A7D2-46801059578C}"/>
    <dgm:cxn modelId="{E7D0FC90-CA05-4D44-AC69-53068970C34F}" type="presOf" srcId="{F8239D5C-AD9F-4AC0-AAA2-8058648116A1}" destId="{CD9B224B-5AAC-42A0-BE65-9A76666F4D30}" srcOrd="0" destOrd="0" presId="urn:microsoft.com/office/officeart/2005/8/layout/chevron1"/>
    <dgm:cxn modelId="{CBA1348D-4B5D-44B4-B76A-6212DB5FE8D6}" type="presParOf" srcId="{5895ECB6-C552-4D01-95D6-173BD95741C1}" destId="{3E66B66F-3F94-45A8-B314-7C5E05E22145}" srcOrd="0" destOrd="0" presId="urn:microsoft.com/office/officeart/2005/8/layout/chevron1"/>
    <dgm:cxn modelId="{B89C3886-7D2F-4E1E-9542-F1925D673B75}" type="presParOf" srcId="{3E66B66F-3F94-45A8-B314-7C5E05E22145}" destId="{FF5F2326-2AF2-4614-BC57-52E241B083B8}" srcOrd="0" destOrd="0" presId="urn:microsoft.com/office/officeart/2005/8/layout/chevron1"/>
    <dgm:cxn modelId="{1C27DB12-2E5B-4FFD-A97F-0F8189E092B8}" type="presParOf" srcId="{3E66B66F-3F94-45A8-B314-7C5E05E22145}" destId="{FDC2B9E2-B9C2-40F1-873F-9BC1A071F2AC}" srcOrd="1" destOrd="0" presId="urn:microsoft.com/office/officeart/2005/8/layout/chevron1"/>
    <dgm:cxn modelId="{F963C74A-D6ED-470B-AB65-6AFBEA0B1ED0}" type="presParOf" srcId="{5895ECB6-C552-4D01-95D6-173BD95741C1}" destId="{28C507A2-127D-413A-8775-CFC26E465B7C}" srcOrd="1" destOrd="0" presId="urn:microsoft.com/office/officeart/2005/8/layout/chevron1"/>
    <dgm:cxn modelId="{273948B1-A69A-443A-AC2A-792AA019709F}" type="presParOf" srcId="{5895ECB6-C552-4D01-95D6-173BD95741C1}" destId="{03045EA2-8E86-4B5B-BD33-2B2DFFAEDAEC}" srcOrd="2" destOrd="0" presId="urn:microsoft.com/office/officeart/2005/8/layout/chevron1"/>
    <dgm:cxn modelId="{4CE699AD-6A50-432B-8599-7C809DF95BA9}" type="presParOf" srcId="{03045EA2-8E86-4B5B-BD33-2B2DFFAEDAEC}" destId="{BA5B3EEB-FEBE-4A68-95D7-0876E8EC27B4}" srcOrd="0" destOrd="0" presId="urn:microsoft.com/office/officeart/2005/8/layout/chevron1"/>
    <dgm:cxn modelId="{900050E6-9388-428B-B4D3-C1ED49B477BF}" type="presParOf" srcId="{03045EA2-8E86-4B5B-BD33-2B2DFFAEDAEC}" destId="{9439EF6A-8F21-4994-8175-CAB1835E357D}" srcOrd="1" destOrd="0" presId="urn:microsoft.com/office/officeart/2005/8/layout/chevron1"/>
    <dgm:cxn modelId="{DB50AEAE-EE22-4FBF-BF60-50043C8F1905}" type="presParOf" srcId="{5895ECB6-C552-4D01-95D6-173BD95741C1}" destId="{2E68A240-0847-4C94-AE06-7835D47F73BA}" srcOrd="3" destOrd="0" presId="urn:microsoft.com/office/officeart/2005/8/layout/chevron1"/>
    <dgm:cxn modelId="{9129824D-72B7-4C36-A6A6-55DDEDF3B477}" type="presParOf" srcId="{5895ECB6-C552-4D01-95D6-173BD95741C1}" destId="{C2AFC100-1D20-4697-92B9-4BCB1ED321E4}" srcOrd="4" destOrd="0" presId="urn:microsoft.com/office/officeart/2005/8/layout/chevron1"/>
    <dgm:cxn modelId="{9BAB848C-F77C-4848-ACC3-C8073C4CECA4}" type="presParOf" srcId="{C2AFC100-1D20-4697-92B9-4BCB1ED321E4}" destId="{A32E72EC-EC91-455A-AEA4-BABC23DBAB14}" srcOrd="0" destOrd="0" presId="urn:microsoft.com/office/officeart/2005/8/layout/chevron1"/>
    <dgm:cxn modelId="{BFF05B35-163C-4FCA-87B0-800F2BC9423A}" type="presParOf" srcId="{C2AFC100-1D20-4697-92B9-4BCB1ED321E4}" destId="{CD9B224B-5AAC-42A0-BE65-9A76666F4D30}" srcOrd="1" destOrd="0" presId="urn:microsoft.com/office/officeart/2005/8/layout/chevron1"/>
    <dgm:cxn modelId="{E57FF293-CAE1-4B93-BE1A-D02577BB03A3}" type="presParOf" srcId="{5895ECB6-C552-4D01-95D6-173BD95741C1}" destId="{8F00A881-5CA8-40E7-8EA6-AA63EB64E570}" srcOrd="5" destOrd="0" presId="urn:microsoft.com/office/officeart/2005/8/layout/chevron1"/>
    <dgm:cxn modelId="{4555F3F7-8A5D-4E56-851B-338C50D939AF}" type="presParOf" srcId="{5895ECB6-C552-4D01-95D6-173BD95741C1}" destId="{86F98322-9706-407C-8B57-6F875456C453}" srcOrd="6" destOrd="0" presId="urn:microsoft.com/office/officeart/2005/8/layout/chevron1"/>
    <dgm:cxn modelId="{62AB8013-1933-40B6-B005-CB8FDF6BAC05}" type="presParOf" srcId="{86F98322-9706-407C-8B57-6F875456C453}" destId="{83B3FBB9-7C3B-43E3-9AE1-748E81106EBB}" srcOrd="0" destOrd="0" presId="urn:microsoft.com/office/officeart/2005/8/layout/chevron1"/>
    <dgm:cxn modelId="{CDEC89F3-2448-4F3D-9689-091CC8F8464B}" type="presParOf" srcId="{86F98322-9706-407C-8B57-6F875456C453}" destId="{E765D92C-58B4-477F-8F81-49EDA90C3D64}" srcOrd="1" destOrd="0" presId="urn:microsoft.com/office/officeart/2005/8/layout/chevron1"/>
    <dgm:cxn modelId="{F762D609-4426-4FD2-8A66-90A530C0FC85}" type="presParOf" srcId="{5895ECB6-C552-4D01-95D6-173BD95741C1}" destId="{BF2462AD-8741-458D-90C5-C9AE517472A9}" srcOrd="7" destOrd="0" presId="urn:microsoft.com/office/officeart/2005/8/layout/chevron1"/>
    <dgm:cxn modelId="{FCB3CE75-B290-4197-BB43-4B9D53EE211F}" type="presParOf" srcId="{5895ECB6-C552-4D01-95D6-173BD95741C1}" destId="{97B96BF4-F45D-4747-9861-B849BA49D676}" srcOrd="8" destOrd="0" presId="urn:microsoft.com/office/officeart/2005/8/layout/chevron1"/>
    <dgm:cxn modelId="{8821D739-5F07-48FB-8E47-287C0E3C4DC0}" type="presParOf" srcId="{97B96BF4-F45D-4747-9861-B849BA49D676}" destId="{AC977375-A20E-4218-9508-D4D32B6D8AD5}" srcOrd="0" destOrd="0" presId="urn:microsoft.com/office/officeart/2005/8/layout/chevron1"/>
    <dgm:cxn modelId="{6B1B05FA-BF9F-495E-AC47-0B32EB1750A6}" type="presParOf" srcId="{97B96BF4-F45D-4747-9861-B849BA49D676}" destId="{D5AA0654-4A73-44DB-8E5E-EFB48E828091}"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773C69-BF2C-44D4-A4B5-784AE7BCE8D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76F4C79-E8AF-44CD-872D-B905B2C6F0C0}">
      <dgm:prSet phldrT="[Text]"/>
      <dgm:spPr/>
      <dgm:t>
        <a:bodyPr/>
        <a:lstStyle/>
        <a:p>
          <a:r>
            <a:rPr lang="en-US" dirty="0"/>
            <a:t>~90 day Pre-expiration period</a:t>
          </a:r>
        </a:p>
      </dgm:t>
    </dgm:pt>
    <dgm:pt modelId="{5199A7BA-5406-42A4-9443-48FCFB604E22}" type="parTrans" cxnId="{712E18DC-AD5D-4A61-BECB-98A7CDD0EA11}">
      <dgm:prSet/>
      <dgm:spPr/>
      <dgm:t>
        <a:bodyPr/>
        <a:lstStyle/>
        <a:p>
          <a:endParaRPr lang="en-US"/>
        </a:p>
      </dgm:t>
    </dgm:pt>
    <dgm:pt modelId="{10202ED0-B37D-43E6-9529-62305B79DA1F}" type="sibTrans" cxnId="{712E18DC-AD5D-4A61-BECB-98A7CDD0EA11}">
      <dgm:prSet/>
      <dgm:spPr/>
      <dgm:t>
        <a:bodyPr/>
        <a:lstStyle/>
        <a:p>
          <a:endParaRPr lang="en-US"/>
        </a:p>
      </dgm:t>
    </dgm:pt>
    <dgm:pt modelId="{23C8FA76-A72D-4A00-85AA-444BAA01EBA1}">
      <dgm:prSet phldrT="[Text]" custT="1"/>
      <dgm:spPr/>
      <dgm:t>
        <a:bodyPr/>
        <a:lstStyle/>
        <a:p>
          <a:r>
            <a:rPr lang="en-US" sz="800" dirty="0"/>
            <a:t>Request final invoices, make transfers</a:t>
          </a:r>
        </a:p>
      </dgm:t>
    </dgm:pt>
    <dgm:pt modelId="{F959FB2C-17CE-4FEC-97B8-8DA21359255A}" type="parTrans" cxnId="{02F4C7CC-1ABD-4BE7-8E4C-AA8D294AA72F}">
      <dgm:prSet/>
      <dgm:spPr/>
      <dgm:t>
        <a:bodyPr/>
        <a:lstStyle/>
        <a:p>
          <a:endParaRPr lang="en-US"/>
        </a:p>
      </dgm:t>
    </dgm:pt>
    <dgm:pt modelId="{EE3A4E73-8E7B-4649-A668-6FBEEDB4C97E}" type="sibTrans" cxnId="{02F4C7CC-1ABD-4BE7-8E4C-AA8D294AA72F}">
      <dgm:prSet/>
      <dgm:spPr/>
      <dgm:t>
        <a:bodyPr/>
        <a:lstStyle/>
        <a:p>
          <a:endParaRPr lang="en-US"/>
        </a:p>
      </dgm:t>
    </dgm:pt>
    <dgm:pt modelId="{EDB7A0E9-4C61-480F-8AA1-94461E3C221D}">
      <dgm:prSet phldrT="[Text]"/>
      <dgm:spPr>
        <a:solidFill>
          <a:schemeClr val="accent6">
            <a:lumMod val="75000"/>
          </a:schemeClr>
        </a:solidFill>
      </dgm:spPr>
      <dgm:t>
        <a:bodyPr/>
        <a:lstStyle/>
        <a:p>
          <a:r>
            <a:rPr lang="en-US" dirty="0"/>
            <a:t>Award Expiration Date</a:t>
          </a:r>
        </a:p>
      </dgm:t>
    </dgm:pt>
    <dgm:pt modelId="{143B30F0-DCB0-44DA-BAAB-BE8455E2103D}" type="parTrans" cxnId="{26EEAA52-B07D-4F82-B6D4-EE29F5CA45C5}">
      <dgm:prSet/>
      <dgm:spPr/>
      <dgm:t>
        <a:bodyPr/>
        <a:lstStyle/>
        <a:p>
          <a:endParaRPr lang="en-US"/>
        </a:p>
      </dgm:t>
    </dgm:pt>
    <dgm:pt modelId="{6AE31C5D-60FF-4876-B4D2-01967E7629AB}" type="sibTrans" cxnId="{26EEAA52-B07D-4F82-B6D4-EE29F5CA45C5}">
      <dgm:prSet/>
      <dgm:spPr/>
      <dgm:t>
        <a:bodyPr/>
        <a:lstStyle/>
        <a:p>
          <a:endParaRPr lang="en-US"/>
        </a:p>
      </dgm:t>
    </dgm:pt>
    <dgm:pt modelId="{654041FE-E827-4492-9DE0-4278CF38D01B}">
      <dgm:prSet phldrT="[Text]"/>
      <dgm:spPr/>
      <dgm:t>
        <a:bodyPr/>
        <a:lstStyle/>
        <a:p>
          <a:r>
            <a:rPr lang="en-US" dirty="0"/>
            <a:t>Adjustment Period</a:t>
          </a:r>
        </a:p>
      </dgm:t>
    </dgm:pt>
    <dgm:pt modelId="{BF77875B-31A7-453D-B65A-A7C2F748B542}" type="parTrans" cxnId="{5354D9FD-72C1-44BD-A152-8B4B55B1561B}">
      <dgm:prSet/>
      <dgm:spPr/>
      <dgm:t>
        <a:bodyPr/>
        <a:lstStyle/>
        <a:p>
          <a:endParaRPr lang="en-US"/>
        </a:p>
      </dgm:t>
    </dgm:pt>
    <dgm:pt modelId="{30EF0A3A-692A-42AB-B0D3-6DA792980C9F}" type="sibTrans" cxnId="{5354D9FD-72C1-44BD-A152-8B4B55B1561B}">
      <dgm:prSet/>
      <dgm:spPr/>
      <dgm:t>
        <a:bodyPr/>
        <a:lstStyle/>
        <a:p>
          <a:endParaRPr lang="en-US"/>
        </a:p>
      </dgm:t>
    </dgm:pt>
    <dgm:pt modelId="{6EA513CF-36CB-4087-8ED8-2A4075EB0180}">
      <dgm:prSet phldrT="[Text]" custT="1"/>
      <dgm:spPr/>
      <dgm:t>
        <a:bodyPr/>
        <a:lstStyle/>
        <a:p>
          <a:r>
            <a:rPr lang="en-US" sz="800" dirty="0"/>
            <a:t>Transfer expenses and overdrafts</a:t>
          </a:r>
        </a:p>
      </dgm:t>
    </dgm:pt>
    <dgm:pt modelId="{CD0CB32A-DC04-4A25-93BD-5F1DBFEC7612}" type="parTrans" cxnId="{06D0501A-0E91-438A-A053-7ED172D7B8BE}">
      <dgm:prSet/>
      <dgm:spPr/>
      <dgm:t>
        <a:bodyPr/>
        <a:lstStyle/>
        <a:p>
          <a:endParaRPr lang="en-US"/>
        </a:p>
      </dgm:t>
    </dgm:pt>
    <dgm:pt modelId="{B3DC76D9-C293-4537-85E1-CD8D6FC538DC}" type="sibTrans" cxnId="{06D0501A-0E91-438A-A053-7ED172D7B8BE}">
      <dgm:prSet/>
      <dgm:spPr/>
      <dgm:t>
        <a:bodyPr/>
        <a:lstStyle/>
        <a:p>
          <a:endParaRPr lang="en-US"/>
        </a:p>
      </dgm:t>
    </dgm:pt>
    <dgm:pt modelId="{09BEA0B8-7107-4CB9-85EE-3F77A74F37F6}">
      <dgm:prSet phldrT="[Text]"/>
      <dgm:spPr>
        <a:solidFill>
          <a:schemeClr val="accent6">
            <a:lumMod val="75000"/>
          </a:schemeClr>
        </a:solidFill>
      </dgm:spPr>
      <dgm:t>
        <a:bodyPr/>
        <a:lstStyle/>
        <a:p>
          <a:r>
            <a:rPr lang="en-US" dirty="0"/>
            <a:t>Award  expiration</a:t>
          </a:r>
          <a:br>
            <a:rPr lang="en-US" dirty="0"/>
          </a:br>
          <a:r>
            <a:rPr lang="en-US" dirty="0"/>
            <a:t>Date + 2 GL Closing Months</a:t>
          </a:r>
        </a:p>
      </dgm:t>
    </dgm:pt>
    <dgm:pt modelId="{87367921-458F-4B5F-A0A9-594F4A9FAEF0}" type="parTrans" cxnId="{A8373935-50F3-4412-94D1-F81CDAA7988D}">
      <dgm:prSet/>
      <dgm:spPr/>
      <dgm:t>
        <a:bodyPr/>
        <a:lstStyle/>
        <a:p>
          <a:endParaRPr lang="en-US"/>
        </a:p>
      </dgm:t>
    </dgm:pt>
    <dgm:pt modelId="{0D119FAA-76D0-4CBB-B4D9-C37F35004EDA}" type="sibTrans" cxnId="{A8373935-50F3-4412-94D1-F81CDAA7988D}">
      <dgm:prSet/>
      <dgm:spPr/>
      <dgm:t>
        <a:bodyPr/>
        <a:lstStyle/>
        <a:p>
          <a:endParaRPr lang="en-US"/>
        </a:p>
      </dgm:t>
    </dgm:pt>
    <dgm:pt modelId="{209B7974-ED4B-434B-9E73-A03F2A734C33}">
      <dgm:prSet phldrT="[Text]"/>
      <dgm:spPr/>
      <dgm:t>
        <a:bodyPr/>
        <a:lstStyle/>
        <a:p>
          <a:r>
            <a:rPr lang="en-US" dirty="0"/>
            <a:t>~20 days </a:t>
          </a:r>
        </a:p>
      </dgm:t>
    </dgm:pt>
    <dgm:pt modelId="{04B41767-7B6A-43B9-943E-7718043B41EA}" type="parTrans" cxnId="{940D3B17-A4A7-4117-8D12-2F427279B830}">
      <dgm:prSet/>
      <dgm:spPr/>
      <dgm:t>
        <a:bodyPr/>
        <a:lstStyle/>
        <a:p>
          <a:endParaRPr lang="en-US"/>
        </a:p>
      </dgm:t>
    </dgm:pt>
    <dgm:pt modelId="{474FB82D-115D-4532-9288-8C746AE33CDE}" type="sibTrans" cxnId="{940D3B17-A4A7-4117-8D12-2F427279B830}">
      <dgm:prSet/>
      <dgm:spPr/>
      <dgm:t>
        <a:bodyPr/>
        <a:lstStyle/>
        <a:p>
          <a:endParaRPr lang="en-US"/>
        </a:p>
      </dgm:t>
    </dgm:pt>
    <dgm:pt modelId="{513364AC-8D47-4A2B-A535-44ABEE955B75}">
      <dgm:prSet phldrT="[Text]"/>
      <dgm:spPr>
        <a:solidFill>
          <a:schemeClr val="accent6">
            <a:lumMod val="75000"/>
          </a:schemeClr>
        </a:solidFill>
      </dgm:spPr>
      <dgm:t>
        <a:bodyPr/>
        <a:lstStyle/>
        <a:p>
          <a:r>
            <a:rPr lang="en-US" dirty="0"/>
            <a:t>Award  expiration</a:t>
          </a:r>
          <a:br>
            <a:rPr lang="en-US" dirty="0"/>
          </a:br>
          <a:r>
            <a:rPr lang="en-US" dirty="0"/>
            <a:t>date + 90 days</a:t>
          </a:r>
        </a:p>
      </dgm:t>
    </dgm:pt>
    <dgm:pt modelId="{AB3B3E54-F05D-459B-906D-EC4ABE0B56CA}" type="parTrans" cxnId="{836F1FF3-70F1-4CC4-9A31-ECF5783756E1}">
      <dgm:prSet/>
      <dgm:spPr/>
      <dgm:t>
        <a:bodyPr/>
        <a:lstStyle/>
        <a:p>
          <a:endParaRPr lang="en-US"/>
        </a:p>
      </dgm:t>
    </dgm:pt>
    <dgm:pt modelId="{8E26EED0-2756-4306-BADE-A273F0F54198}" type="sibTrans" cxnId="{836F1FF3-70F1-4CC4-9A31-ECF5783756E1}">
      <dgm:prSet/>
      <dgm:spPr/>
      <dgm:t>
        <a:bodyPr/>
        <a:lstStyle/>
        <a:p>
          <a:endParaRPr lang="en-US"/>
        </a:p>
      </dgm:t>
    </dgm:pt>
    <dgm:pt modelId="{B7CA99ED-2372-44B1-A641-F179EB6C004C}">
      <dgm:prSet phldrT="[Text]"/>
      <dgm:spPr/>
      <dgm:t>
        <a:bodyPr/>
        <a:lstStyle/>
        <a:p>
          <a:r>
            <a:rPr lang="en-US" dirty="0"/>
            <a:t>~30 days </a:t>
          </a:r>
        </a:p>
      </dgm:t>
    </dgm:pt>
    <dgm:pt modelId="{7FCBF5BA-CAC7-42B5-9126-9B6B661E1C79}" type="parTrans" cxnId="{91271667-E365-46F0-A044-D36D4D0755F5}">
      <dgm:prSet/>
      <dgm:spPr/>
      <dgm:t>
        <a:bodyPr/>
        <a:lstStyle/>
        <a:p>
          <a:endParaRPr lang="en-US"/>
        </a:p>
      </dgm:t>
    </dgm:pt>
    <dgm:pt modelId="{AE817471-D09C-4C8D-9CAD-991D15E1C661}" type="sibTrans" cxnId="{91271667-E365-46F0-A044-D36D4D0755F5}">
      <dgm:prSet/>
      <dgm:spPr/>
      <dgm:t>
        <a:bodyPr/>
        <a:lstStyle/>
        <a:p>
          <a:endParaRPr lang="en-US"/>
        </a:p>
      </dgm:t>
    </dgm:pt>
    <dgm:pt modelId="{4E5B2F09-3AB1-4A34-B697-242B65A9CF39}">
      <dgm:prSet phldrT="[Text]" custT="1"/>
      <dgm:spPr/>
      <dgm:t>
        <a:bodyPr/>
        <a:lstStyle/>
        <a:p>
          <a:r>
            <a:rPr lang="en-US" sz="800" dirty="0"/>
            <a:t>Transfer payroll via UPAY</a:t>
          </a:r>
        </a:p>
      </dgm:t>
    </dgm:pt>
    <dgm:pt modelId="{2494DDED-5C55-4E57-9C07-A48053578829}" type="parTrans" cxnId="{E04A5A12-A377-4570-9308-927D4BD9D156}">
      <dgm:prSet/>
      <dgm:spPr/>
      <dgm:t>
        <a:bodyPr/>
        <a:lstStyle/>
        <a:p>
          <a:endParaRPr lang="en-US"/>
        </a:p>
      </dgm:t>
    </dgm:pt>
    <dgm:pt modelId="{6C3D283D-C76C-422E-9358-7906E4596BD3}" type="sibTrans" cxnId="{E04A5A12-A377-4570-9308-927D4BD9D156}">
      <dgm:prSet/>
      <dgm:spPr/>
      <dgm:t>
        <a:bodyPr/>
        <a:lstStyle/>
        <a:p>
          <a:endParaRPr lang="en-US"/>
        </a:p>
      </dgm:t>
    </dgm:pt>
    <dgm:pt modelId="{0523D146-7D76-4D12-8FB7-90C0DA82F85B}">
      <dgm:prSet phldrT="[Text]" custT="1"/>
      <dgm:spPr/>
      <dgm:t>
        <a:bodyPr/>
        <a:lstStyle/>
        <a:p>
          <a:r>
            <a:rPr lang="en-US" sz="800" dirty="0"/>
            <a:t>Create accruals (payroll transfers)</a:t>
          </a:r>
        </a:p>
      </dgm:t>
    </dgm:pt>
    <dgm:pt modelId="{A7AD8D55-D051-4AA9-A012-DF2C0C80763B}" type="parTrans" cxnId="{B0F0C9DF-10DA-4DF5-ACAA-DDF0FF608D9F}">
      <dgm:prSet/>
      <dgm:spPr/>
      <dgm:t>
        <a:bodyPr/>
        <a:lstStyle/>
        <a:p>
          <a:endParaRPr lang="en-US"/>
        </a:p>
      </dgm:t>
    </dgm:pt>
    <dgm:pt modelId="{E57A5D1B-85B6-4AEE-A23E-E2CF225514AD}" type="sibTrans" cxnId="{B0F0C9DF-10DA-4DF5-ACAA-DDF0FF608D9F}">
      <dgm:prSet/>
      <dgm:spPr/>
      <dgm:t>
        <a:bodyPr/>
        <a:lstStyle/>
        <a:p>
          <a:endParaRPr lang="en-US"/>
        </a:p>
      </dgm:t>
    </dgm:pt>
    <dgm:pt modelId="{6D45F224-5827-456C-8FD0-649A8345A2F1}">
      <dgm:prSet phldrT="[Text]" custT="1"/>
      <dgm:spPr/>
      <dgm:t>
        <a:bodyPr/>
        <a:lstStyle/>
        <a:p>
          <a:r>
            <a:rPr lang="en-US" sz="800" dirty="0"/>
            <a:t>Request recharge changes, cessation</a:t>
          </a:r>
        </a:p>
      </dgm:t>
    </dgm:pt>
    <dgm:pt modelId="{01271B3E-03E3-4482-A022-3B2C89A04D1F}" type="parTrans" cxnId="{B49DC968-4FC5-4D88-8C88-FC2AFAF1D137}">
      <dgm:prSet/>
      <dgm:spPr/>
      <dgm:t>
        <a:bodyPr/>
        <a:lstStyle/>
        <a:p>
          <a:endParaRPr lang="en-US"/>
        </a:p>
      </dgm:t>
    </dgm:pt>
    <dgm:pt modelId="{3BB6CE8D-1C18-4354-BCEF-8BC7C32B60E2}" type="sibTrans" cxnId="{B49DC968-4FC5-4D88-8C88-FC2AFAF1D137}">
      <dgm:prSet/>
      <dgm:spPr/>
      <dgm:t>
        <a:bodyPr/>
        <a:lstStyle/>
        <a:p>
          <a:endParaRPr lang="en-US"/>
        </a:p>
      </dgm:t>
    </dgm:pt>
    <dgm:pt modelId="{F32D5280-66BC-4679-BDA5-6974C57C18C9}">
      <dgm:prSet phldrT="[Text]" custT="1"/>
      <dgm:spPr/>
      <dgm:t>
        <a:bodyPr/>
        <a:lstStyle/>
        <a:p>
          <a:r>
            <a:rPr lang="en-US" sz="800" dirty="0"/>
            <a:t>Request no-cost extension if required</a:t>
          </a:r>
        </a:p>
      </dgm:t>
    </dgm:pt>
    <dgm:pt modelId="{C24937CB-5747-4F0A-A797-D3A0A6F5EF67}" type="parTrans" cxnId="{0CB4439A-98A7-4975-A59D-035D49F75FA1}">
      <dgm:prSet/>
      <dgm:spPr/>
      <dgm:t>
        <a:bodyPr/>
        <a:lstStyle/>
        <a:p>
          <a:endParaRPr lang="en-US"/>
        </a:p>
      </dgm:t>
    </dgm:pt>
    <dgm:pt modelId="{078FDE37-23DA-4E1B-80A0-4A40365C12B1}" type="sibTrans" cxnId="{0CB4439A-98A7-4975-A59D-035D49F75FA1}">
      <dgm:prSet/>
      <dgm:spPr/>
      <dgm:t>
        <a:bodyPr/>
        <a:lstStyle/>
        <a:p>
          <a:endParaRPr lang="en-US"/>
        </a:p>
      </dgm:t>
    </dgm:pt>
    <dgm:pt modelId="{2A1D701B-3B89-4C47-ABBF-AE60936360C5}">
      <dgm:prSet custT="1"/>
      <dgm:spPr/>
      <dgm:t>
        <a:bodyPr/>
        <a:lstStyle/>
        <a:p>
          <a:r>
            <a:rPr lang="en-US" sz="800" dirty="0"/>
            <a:t>CGA verifies final costs for Final Financial Report/invoice</a:t>
          </a:r>
        </a:p>
      </dgm:t>
    </dgm:pt>
    <dgm:pt modelId="{7C5E8AD1-4791-43BF-B23C-07D4EA90A4AB}" type="parTrans" cxnId="{990E94DA-AA55-4B4A-AF92-9D789DECE639}">
      <dgm:prSet/>
      <dgm:spPr/>
      <dgm:t>
        <a:bodyPr/>
        <a:lstStyle/>
        <a:p>
          <a:endParaRPr lang="en-US"/>
        </a:p>
      </dgm:t>
    </dgm:pt>
    <dgm:pt modelId="{228B7C82-C5A4-46BE-89BF-0803ECD22BA8}" type="sibTrans" cxnId="{990E94DA-AA55-4B4A-AF92-9D789DECE639}">
      <dgm:prSet/>
      <dgm:spPr/>
      <dgm:t>
        <a:bodyPr/>
        <a:lstStyle/>
        <a:p>
          <a:endParaRPr lang="en-US"/>
        </a:p>
      </dgm:t>
    </dgm:pt>
    <dgm:pt modelId="{FF89201E-278E-4FBD-8167-0EDC3202174F}">
      <dgm:prSet custT="1"/>
      <dgm:spPr/>
      <dgm:t>
        <a:bodyPr/>
        <a:lstStyle/>
        <a:p>
          <a:r>
            <a:rPr lang="en-US" sz="800" dirty="0"/>
            <a:t>RA/</a:t>
          </a:r>
          <a:r>
            <a:rPr lang="en-US" sz="800" dirty="0" err="1"/>
            <a:t>Dept</a:t>
          </a:r>
          <a:r>
            <a:rPr lang="en-US" sz="800" dirty="0"/>
            <a:t> transfers overdrafts, closes POs</a:t>
          </a:r>
        </a:p>
      </dgm:t>
    </dgm:pt>
    <dgm:pt modelId="{6E5193A8-5177-46A9-AF3A-7955A513C42B}" type="parTrans" cxnId="{96598E7E-1687-4DA0-B8EE-0C0613CE6439}">
      <dgm:prSet/>
      <dgm:spPr/>
      <dgm:t>
        <a:bodyPr/>
        <a:lstStyle/>
        <a:p>
          <a:endParaRPr lang="en-US"/>
        </a:p>
      </dgm:t>
    </dgm:pt>
    <dgm:pt modelId="{F20C1949-79AA-49EA-BCCA-9C34DF5B1F95}" type="sibTrans" cxnId="{96598E7E-1687-4DA0-B8EE-0C0613CE6439}">
      <dgm:prSet/>
      <dgm:spPr/>
      <dgm:t>
        <a:bodyPr/>
        <a:lstStyle/>
        <a:p>
          <a:endParaRPr lang="en-US"/>
        </a:p>
      </dgm:t>
    </dgm:pt>
    <dgm:pt modelId="{F98E161C-6F82-4759-BDC4-BEBD4F196FC6}">
      <dgm:prSet/>
      <dgm:spPr/>
      <dgm:t>
        <a:bodyPr/>
        <a:lstStyle/>
        <a:p>
          <a:r>
            <a:rPr lang="en-US" dirty="0"/>
            <a:t>Deficit clearing runs</a:t>
          </a:r>
        </a:p>
      </dgm:t>
    </dgm:pt>
    <dgm:pt modelId="{D9E95739-AA21-4FF0-8C2B-4F5B5DC7F7B5}" type="parTrans" cxnId="{D51767E6-66CB-40E5-A558-42D01C21D4EE}">
      <dgm:prSet/>
      <dgm:spPr/>
      <dgm:t>
        <a:bodyPr/>
        <a:lstStyle/>
        <a:p>
          <a:endParaRPr lang="en-US"/>
        </a:p>
      </dgm:t>
    </dgm:pt>
    <dgm:pt modelId="{1CE1FFCA-9E00-4FD6-A657-07FD3822674F}" type="sibTrans" cxnId="{D51767E6-66CB-40E5-A558-42D01C21D4EE}">
      <dgm:prSet/>
      <dgm:spPr/>
      <dgm:t>
        <a:bodyPr/>
        <a:lstStyle/>
        <a:p>
          <a:endParaRPr lang="en-US"/>
        </a:p>
      </dgm:t>
    </dgm:pt>
    <dgm:pt modelId="{0C3EA339-A0BB-487A-AAF0-CCACA4B84962}">
      <dgm:prSet custT="1"/>
      <dgm:spPr/>
      <dgm:t>
        <a:bodyPr/>
        <a:lstStyle/>
        <a:p>
          <a:r>
            <a:rPr lang="en-US" sz="1100" b="1" dirty="0">
              <a:solidFill>
                <a:schemeClr val="accent6">
                  <a:lumMod val="75000"/>
                </a:schemeClr>
              </a:solidFill>
            </a:rPr>
            <a:t>Award close: Final Financial Report due to sponsor  </a:t>
          </a:r>
          <a:r>
            <a:rPr lang="en-US" sz="1000" b="1" dirty="0">
              <a:solidFill>
                <a:schemeClr val="accent6">
                  <a:lumMod val="75000"/>
                </a:schemeClr>
              </a:solidFill>
            </a:rPr>
            <a:t/>
          </a:r>
          <a:br>
            <a:rPr lang="en-US" sz="1000" b="1" dirty="0">
              <a:solidFill>
                <a:schemeClr val="accent6">
                  <a:lumMod val="75000"/>
                </a:schemeClr>
              </a:solidFill>
            </a:rPr>
          </a:br>
          <a:endParaRPr lang="en-US" sz="1000" b="1" dirty="0">
            <a:solidFill>
              <a:schemeClr val="accent6">
                <a:lumMod val="75000"/>
              </a:schemeClr>
            </a:solidFill>
          </a:endParaRPr>
        </a:p>
      </dgm:t>
    </dgm:pt>
    <dgm:pt modelId="{EE16F197-4AE4-4EB9-9D5D-AC49FDDE48B7}" type="parTrans" cxnId="{82AFA773-C87D-4540-AA58-5FC1FAD152A1}">
      <dgm:prSet/>
      <dgm:spPr/>
      <dgm:t>
        <a:bodyPr/>
        <a:lstStyle/>
        <a:p>
          <a:endParaRPr lang="en-US"/>
        </a:p>
      </dgm:t>
    </dgm:pt>
    <dgm:pt modelId="{77C26E74-A693-40D0-AAEB-76FCA5A8D6CB}" type="sibTrans" cxnId="{82AFA773-C87D-4540-AA58-5FC1FAD152A1}">
      <dgm:prSet/>
      <dgm:spPr/>
      <dgm:t>
        <a:bodyPr/>
        <a:lstStyle/>
        <a:p>
          <a:endParaRPr lang="en-US"/>
        </a:p>
      </dgm:t>
    </dgm:pt>
    <dgm:pt modelId="{1B1C1F61-678C-4591-A8DB-8DF66CF92874}">
      <dgm:prSet/>
      <dgm:spPr/>
      <dgm:t>
        <a:bodyPr/>
        <a:lstStyle/>
        <a:p>
          <a:r>
            <a:rPr lang="en-US" dirty="0"/>
            <a:t>RA/</a:t>
          </a:r>
          <a:r>
            <a:rPr lang="en-US" dirty="0" err="1"/>
            <a:t>Dept</a:t>
          </a:r>
          <a:r>
            <a:rPr lang="en-US" dirty="0"/>
            <a:t> checks that actuals match accruals,</a:t>
          </a:r>
          <a:br>
            <a:rPr lang="en-US" dirty="0"/>
          </a:br>
          <a:r>
            <a:rPr lang="en-US" dirty="0"/>
            <a:t> takes action if required</a:t>
          </a:r>
        </a:p>
      </dgm:t>
    </dgm:pt>
    <dgm:pt modelId="{0EA7BB4B-FF7F-4D38-9B84-E6286DDA0B17}" type="parTrans" cxnId="{4EF7D7A2-D43E-42B6-83EC-5599F767BF7F}">
      <dgm:prSet/>
      <dgm:spPr/>
      <dgm:t>
        <a:bodyPr/>
        <a:lstStyle/>
        <a:p>
          <a:endParaRPr lang="en-US"/>
        </a:p>
      </dgm:t>
    </dgm:pt>
    <dgm:pt modelId="{C31ABDD9-CAF5-4E6A-B2A5-AD1A4E86772E}" type="sibTrans" cxnId="{4EF7D7A2-D43E-42B6-83EC-5599F767BF7F}">
      <dgm:prSet/>
      <dgm:spPr/>
      <dgm:t>
        <a:bodyPr/>
        <a:lstStyle/>
        <a:p>
          <a:endParaRPr lang="en-US"/>
        </a:p>
      </dgm:t>
    </dgm:pt>
    <dgm:pt modelId="{D972153D-F47F-4E5E-BBC3-DF52FF77351D}">
      <dgm:prSet phldrT="[Text]" custT="1"/>
      <dgm:spPr/>
      <dgm:t>
        <a:bodyPr/>
        <a:lstStyle/>
        <a:p>
          <a:r>
            <a:rPr lang="en-US" sz="800" dirty="0"/>
            <a:t> </a:t>
          </a:r>
          <a:r>
            <a:rPr lang="en-US" sz="800" b="0" i="0" u="none" strike="noStrike" dirty="0">
              <a:solidFill>
                <a:schemeClr val="dk1"/>
              </a:solidFill>
              <a:effectLst/>
              <a:latin typeface="+mn-lt"/>
              <a:ea typeface="+mn-ea"/>
              <a:cs typeface="+mn-cs"/>
            </a:rPr>
            <a:t>Change payroll </a:t>
          </a:r>
          <a:r>
            <a:rPr lang="en-US" sz="800" b="0" i="0" u="none" strike="noStrike" dirty="0" err="1">
              <a:solidFill>
                <a:schemeClr val="dk1"/>
              </a:solidFill>
              <a:effectLst/>
              <a:latin typeface="+mn-lt"/>
              <a:ea typeface="+mn-ea"/>
              <a:cs typeface="+mn-cs"/>
            </a:rPr>
            <a:t>chartstring</a:t>
          </a:r>
          <a:r>
            <a:rPr lang="en-US" sz="800" b="0" i="0" u="none" strike="noStrike" dirty="0">
              <a:solidFill>
                <a:schemeClr val="dk1"/>
              </a:solidFill>
              <a:effectLst/>
              <a:latin typeface="+mn-lt"/>
              <a:ea typeface="+mn-ea"/>
              <a:cs typeface="+mn-cs"/>
            </a:rPr>
            <a:t> for future distributions</a:t>
          </a:r>
          <a:endParaRPr lang="en-US" sz="800" dirty="0"/>
        </a:p>
      </dgm:t>
    </dgm:pt>
    <dgm:pt modelId="{4B764481-28FC-42BE-84BA-78FB60535282}" type="parTrans" cxnId="{F9706ED7-5CE9-4468-B556-1FAEBD638330}">
      <dgm:prSet/>
      <dgm:spPr/>
      <dgm:t>
        <a:bodyPr/>
        <a:lstStyle/>
        <a:p>
          <a:endParaRPr lang="en-US"/>
        </a:p>
      </dgm:t>
    </dgm:pt>
    <dgm:pt modelId="{43CFF1D3-279F-4E45-A265-F7A777A5E6D8}" type="sibTrans" cxnId="{F9706ED7-5CE9-4468-B556-1FAEBD638330}">
      <dgm:prSet/>
      <dgm:spPr/>
      <dgm:t>
        <a:bodyPr/>
        <a:lstStyle/>
        <a:p>
          <a:endParaRPr lang="en-US"/>
        </a:p>
      </dgm:t>
    </dgm:pt>
    <dgm:pt modelId="{0D3F7D5C-89B4-44BA-8A65-A7946130DCA6}">
      <dgm:prSet custT="1"/>
      <dgm:spPr/>
      <dgm:t>
        <a:bodyPr/>
        <a:lstStyle/>
        <a:p>
          <a:r>
            <a:rPr lang="en-US" sz="1100" b="1" dirty="0">
              <a:solidFill>
                <a:schemeClr val="accent6">
                  <a:lumMod val="75000"/>
                </a:schemeClr>
              </a:solidFill>
            </a:rPr>
            <a:t>Award spending stops</a:t>
          </a:r>
        </a:p>
      </dgm:t>
    </dgm:pt>
    <dgm:pt modelId="{5717928A-C4DD-4670-8BD2-663593AEE05F}" type="parTrans" cxnId="{FEA19C05-45AB-47E7-AEAB-F3BF257F56BA}">
      <dgm:prSet/>
      <dgm:spPr/>
      <dgm:t>
        <a:bodyPr/>
        <a:lstStyle/>
        <a:p>
          <a:endParaRPr lang="en-US"/>
        </a:p>
      </dgm:t>
    </dgm:pt>
    <dgm:pt modelId="{FD3D01F5-6607-4C6F-9B34-9CCF94537C1B}" type="sibTrans" cxnId="{FEA19C05-45AB-47E7-AEAB-F3BF257F56BA}">
      <dgm:prSet/>
      <dgm:spPr/>
      <dgm:t>
        <a:bodyPr/>
        <a:lstStyle/>
        <a:p>
          <a:endParaRPr lang="en-US"/>
        </a:p>
      </dgm:t>
    </dgm:pt>
    <dgm:pt modelId="{AC96A3EF-A9EA-44A4-B47D-1F0548710A80}">
      <dgm:prSet custT="1"/>
      <dgm:spPr/>
      <dgm:t>
        <a:bodyPr/>
        <a:lstStyle/>
        <a:p>
          <a:r>
            <a:rPr lang="en-US" sz="1100" b="1" dirty="0">
              <a:solidFill>
                <a:schemeClr val="accent6">
                  <a:lumMod val="75000"/>
                </a:schemeClr>
              </a:solidFill>
            </a:rPr>
            <a:t>Award Closeout Certification form due by the next day after GL close of the 2</a:t>
          </a:r>
          <a:r>
            <a:rPr lang="en-US" sz="1100" b="1" baseline="30000" dirty="0">
              <a:solidFill>
                <a:schemeClr val="accent6">
                  <a:lumMod val="75000"/>
                </a:schemeClr>
              </a:solidFill>
            </a:rPr>
            <a:t>nd</a:t>
          </a:r>
          <a:r>
            <a:rPr lang="en-US" sz="1100" b="1" dirty="0">
              <a:solidFill>
                <a:schemeClr val="accent6">
                  <a:lumMod val="75000"/>
                </a:schemeClr>
              </a:solidFill>
            </a:rPr>
            <a:t> month after the award’s expiration date</a:t>
          </a:r>
        </a:p>
      </dgm:t>
    </dgm:pt>
    <dgm:pt modelId="{9397006B-B624-4075-B7FA-BC1CD336CFD5}" type="parTrans" cxnId="{A9A2F456-303B-4428-AA6E-E1A466F5FED8}">
      <dgm:prSet/>
      <dgm:spPr/>
      <dgm:t>
        <a:bodyPr/>
        <a:lstStyle/>
        <a:p>
          <a:endParaRPr lang="en-US"/>
        </a:p>
      </dgm:t>
    </dgm:pt>
    <dgm:pt modelId="{13BE7E0D-284F-4DAD-ACF0-6E43638639B8}" type="sibTrans" cxnId="{A9A2F456-303B-4428-AA6E-E1A466F5FED8}">
      <dgm:prSet/>
      <dgm:spPr/>
      <dgm:t>
        <a:bodyPr/>
        <a:lstStyle/>
        <a:p>
          <a:endParaRPr lang="en-US"/>
        </a:p>
      </dgm:t>
    </dgm:pt>
    <dgm:pt modelId="{A98C0C49-3816-4F30-BD09-823E24759739}" type="pres">
      <dgm:prSet presAssocID="{AA773C69-BF2C-44D4-A4B5-784AE7BCE8D6}" presName="rootnode" presStyleCnt="0">
        <dgm:presLayoutVars>
          <dgm:chMax/>
          <dgm:chPref/>
          <dgm:dir/>
          <dgm:animLvl val="lvl"/>
        </dgm:presLayoutVars>
      </dgm:prSet>
      <dgm:spPr/>
      <dgm:t>
        <a:bodyPr/>
        <a:lstStyle/>
        <a:p>
          <a:endParaRPr lang="en-US"/>
        </a:p>
      </dgm:t>
    </dgm:pt>
    <dgm:pt modelId="{FF5BA12C-EC19-475B-A7BB-6A4B8F78E4A9}" type="pres">
      <dgm:prSet presAssocID="{E76F4C79-E8AF-44CD-872D-B905B2C6F0C0}" presName="composite" presStyleCnt="0"/>
      <dgm:spPr/>
    </dgm:pt>
    <dgm:pt modelId="{4D8DEA93-560D-4E9D-9E46-19814EBDD9A9}" type="pres">
      <dgm:prSet presAssocID="{E76F4C79-E8AF-44CD-872D-B905B2C6F0C0}" presName="bentUpArrow1" presStyleLbl="alignImgPlace1" presStyleIdx="0" presStyleCnt="6" custLinFactNeighborX="25094" custLinFactNeighborY="8162"/>
      <dgm:spPr/>
    </dgm:pt>
    <dgm:pt modelId="{1BB3F125-8AEC-45F3-A743-38D9C7EA7044}" type="pres">
      <dgm:prSet presAssocID="{E76F4C79-E8AF-44CD-872D-B905B2C6F0C0}" presName="ParentText" presStyleLbl="node1" presStyleIdx="0" presStyleCnt="7" custScaleX="121692">
        <dgm:presLayoutVars>
          <dgm:chMax val="1"/>
          <dgm:chPref val="1"/>
          <dgm:bulletEnabled val="1"/>
        </dgm:presLayoutVars>
      </dgm:prSet>
      <dgm:spPr/>
      <dgm:t>
        <a:bodyPr/>
        <a:lstStyle/>
        <a:p>
          <a:endParaRPr lang="en-US"/>
        </a:p>
      </dgm:t>
    </dgm:pt>
    <dgm:pt modelId="{BE746835-B14C-4C41-B118-27B52824E2A5}" type="pres">
      <dgm:prSet presAssocID="{E76F4C79-E8AF-44CD-872D-B905B2C6F0C0}" presName="ChildText" presStyleLbl="revTx" presStyleIdx="0" presStyleCnt="7" custScaleX="375948" custScaleY="134077" custLinFactX="51226" custLinFactNeighborX="100000" custLinFactNeighborY="2819">
        <dgm:presLayoutVars>
          <dgm:chMax val="0"/>
          <dgm:chPref val="0"/>
          <dgm:bulletEnabled val="1"/>
        </dgm:presLayoutVars>
      </dgm:prSet>
      <dgm:spPr/>
      <dgm:t>
        <a:bodyPr/>
        <a:lstStyle/>
        <a:p>
          <a:endParaRPr lang="en-US"/>
        </a:p>
      </dgm:t>
    </dgm:pt>
    <dgm:pt modelId="{6F3115B6-74C1-4A2B-B691-49A0FD66F1B5}" type="pres">
      <dgm:prSet presAssocID="{10202ED0-B37D-43E6-9529-62305B79DA1F}" presName="sibTrans" presStyleCnt="0"/>
      <dgm:spPr/>
    </dgm:pt>
    <dgm:pt modelId="{394DF3FB-4FAB-4546-BF38-682B9AC26D69}" type="pres">
      <dgm:prSet presAssocID="{EDB7A0E9-4C61-480F-8AA1-94461E3C221D}" presName="composite" presStyleCnt="0"/>
      <dgm:spPr/>
    </dgm:pt>
    <dgm:pt modelId="{BBFD78FD-70C3-41A9-950E-216D38AB047A}" type="pres">
      <dgm:prSet presAssocID="{EDB7A0E9-4C61-480F-8AA1-94461E3C221D}" presName="bentUpArrow1" presStyleLbl="alignImgPlace1" presStyleIdx="1" presStyleCnt="6"/>
      <dgm:spPr/>
    </dgm:pt>
    <dgm:pt modelId="{3B25EF9F-ED6F-4FA6-BC24-012BC8F47D47}" type="pres">
      <dgm:prSet presAssocID="{EDB7A0E9-4C61-480F-8AA1-94461E3C221D}" presName="ParentText" presStyleLbl="node1" presStyleIdx="1" presStyleCnt="7" custLinFactNeighborX="-26537" custLinFactNeighborY="12274">
        <dgm:presLayoutVars>
          <dgm:chMax val="1"/>
          <dgm:chPref val="1"/>
          <dgm:bulletEnabled val="1"/>
        </dgm:presLayoutVars>
      </dgm:prSet>
      <dgm:spPr/>
      <dgm:t>
        <a:bodyPr/>
        <a:lstStyle/>
        <a:p>
          <a:endParaRPr lang="en-US"/>
        </a:p>
      </dgm:t>
    </dgm:pt>
    <dgm:pt modelId="{9F5C5390-BC59-4E07-89CE-3CB7BCC92B58}" type="pres">
      <dgm:prSet presAssocID="{EDB7A0E9-4C61-480F-8AA1-94461E3C221D}" presName="ChildText" presStyleLbl="revTx" presStyleIdx="1" presStyleCnt="7" custScaleX="296271" custLinFactNeighborX="60311" custLinFactNeighborY="15374">
        <dgm:presLayoutVars>
          <dgm:chMax val="0"/>
          <dgm:chPref val="0"/>
          <dgm:bulletEnabled val="1"/>
        </dgm:presLayoutVars>
      </dgm:prSet>
      <dgm:spPr/>
      <dgm:t>
        <a:bodyPr/>
        <a:lstStyle/>
        <a:p>
          <a:endParaRPr lang="en-US"/>
        </a:p>
      </dgm:t>
    </dgm:pt>
    <dgm:pt modelId="{63AD3EB2-CD4F-44B2-8EC8-A05AE2247DBE}" type="pres">
      <dgm:prSet presAssocID="{6AE31C5D-60FF-4876-B4D2-01967E7629AB}" presName="sibTrans" presStyleCnt="0"/>
      <dgm:spPr/>
    </dgm:pt>
    <dgm:pt modelId="{39EB9B20-FF81-4A1F-ADA9-05FEA12E5FE0}" type="pres">
      <dgm:prSet presAssocID="{654041FE-E827-4492-9DE0-4278CF38D01B}" presName="composite" presStyleCnt="0"/>
      <dgm:spPr/>
    </dgm:pt>
    <dgm:pt modelId="{E1C76F27-6281-427B-8AF6-DE140609C159}" type="pres">
      <dgm:prSet presAssocID="{654041FE-E827-4492-9DE0-4278CF38D01B}" presName="bentUpArrow1" presStyleLbl="alignImgPlace1" presStyleIdx="2" presStyleCnt="6" custLinFactNeighborX="-39253" custLinFactNeighborY="0"/>
      <dgm:spPr/>
    </dgm:pt>
    <dgm:pt modelId="{4D78DE46-7D0F-41D8-9E00-C8DCDD59F5C8}" type="pres">
      <dgm:prSet presAssocID="{654041FE-E827-4492-9DE0-4278CF38D01B}" presName="ParentText" presStyleLbl="node1" presStyleIdx="2" presStyleCnt="7" custLinFactNeighborX="-45350" custLinFactNeighborY="-1580">
        <dgm:presLayoutVars>
          <dgm:chMax val="1"/>
          <dgm:chPref val="1"/>
          <dgm:bulletEnabled val="1"/>
        </dgm:presLayoutVars>
      </dgm:prSet>
      <dgm:spPr/>
      <dgm:t>
        <a:bodyPr/>
        <a:lstStyle/>
        <a:p>
          <a:endParaRPr lang="en-US"/>
        </a:p>
      </dgm:t>
    </dgm:pt>
    <dgm:pt modelId="{AAAFC714-983E-41EF-BC74-67EF5547CD1F}" type="pres">
      <dgm:prSet presAssocID="{654041FE-E827-4492-9DE0-4278CF38D01B}" presName="ChildText" presStyleLbl="revTx" presStyleIdx="2" presStyleCnt="7" custScaleX="290903" custLinFactNeighborX="30645" custLinFactNeighborY="1955">
        <dgm:presLayoutVars>
          <dgm:chMax val="0"/>
          <dgm:chPref val="0"/>
          <dgm:bulletEnabled val="1"/>
        </dgm:presLayoutVars>
      </dgm:prSet>
      <dgm:spPr/>
      <dgm:t>
        <a:bodyPr/>
        <a:lstStyle/>
        <a:p>
          <a:endParaRPr lang="en-US"/>
        </a:p>
      </dgm:t>
    </dgm:pt>
    <dgm:pt modelId="{BC9E953C-7D66-4FF9-ABBD-6C701619081E}" type="pres">
      <dgm:prSet presAssocID="{30EF0A3A-692A-42AB-B0D3-6DA792980C9F}" presName="sibTrans" presStyleCnt="0"/>
      <dgm:spPr/>
    </dgm:pt>
    <dgm:pt modelId="{69B13C20-3953-4BDE-853E-803DC29AAC7C}" type="pres">
      <dgm:prSet presAssocID="{09BEA0B8-7107-4CB9-85EE-3F77A74F37F6}" presName="composite" presStyleCnt="0"/>
      <dgm:spPr/>
    </dgm:pt>
    <dgm:pt modelId="{D4CF334F-46A4-458B-8966-977C170C592C}" type="pres">
      <dgm:prSet presAssocID="{09BEA0B8-7107-4CB9-85EE-3F77A74F37F6}" presName="bentUpArrow1" presStyleLbl="alignImgPlace1" presStyleIdx="3" presStyleCnt="6" custLinFactX="-19261" custLinFactNeighborX="-100000" custLinFactNeighborY="5586"/>
      <dgm:spPr/>
    </dgm:pt>
    <dgm:pt modelId="{D786B388-0431-4043-A0CC-E45570DF4FB0}" type="pres">
      <dgm:prSet presAssocID="{09BEA0B8-7107-4CB9-85EE-3F77A74F37F6}" presName="ParentText" presStyleLbl="node1" presStyleIdx="3" presStyleCnt="7" custScaleX="128759" custLinFactNeighborX="-82957" custLinFactNeighborY="1580">
        <dgm:presLayoutVars>
          <dgm:chMax val="1"/>
          <dgm:chPref val="1"/>
          <dgm:bulletEnabled val="1"/>
        </dgm:presLayoutVars>
      </dgm:prSet>
      <dgm:spPr/>
      <dgm:t>
        <a:bodyPr/>
        <a:lstStyle/>
        <a:p>
          <a:endParaRPr lang="en-US"/>
        </a:p>
      </dgm:t>
    </dgm:pt>
    <dgm:pt modelId="{CA642D93-8403-4FA3-A5FC-F2B4F064AC36}" type="pres">
      <dgm:prSet presAssocID="{09BEA0B8-7107-4CB9-85EE-3F77A74F37F6}" presName="ChildText" presStyleLbl="revTx" presStyleIdx="3" presStyleCnt="7" custScaleX="311937" custLinFactNeighborX="19476">
        <dgm:presLayoutVars>
          <dgm:chMax val="0"/>
          <dgm:chPref val="0"/>
          <dgm:bulletEnabled val="1"/>
        </dgm:presLayoutVars>
      </dgm:prSet>
      <dgm:spPr/>
      <dgm:t>
        <a:bodyPr/>
        <a:lstStyle/>
        <a:p>
          <a:endParaRPr lang="en-US"/>
        </a:p>
      </dgm:t>
    </dgm:pt>
    <dgm:pt modelId="{9F340505-A553-4115-8A50-66D0635A05F5}" type="pres">
      <dgm:prSet presAssocID="{0D119FAA-76D0-4CBB-B4D9-C37F35004EDA}" presName="sibTrans" presStyleCnt="0"/>
      <dgm:spPr/>
    </dgm:pt>
    <dgm:pt modelId="{0C55D424-8697-4769-BA1D-DD9369595D05}" type="pres">
      <dgm:prSet presAssocID="{209B7974-ED4B-434B-9E73-A03F2A734C33}" presName="composite" presStyleCnt="0"/>
      <dgm:spPr/>
    </dgm:pt>
    <dgm:pt modelId="{5EE3FC99-77DC-4E55-91C4-3013DDE820EC}" type="pres">
      <dgm:prSet presAssocID="{209B7974-ED4B-434B-9E73-A03F2A734C33}" presName="bentUpArrow1" presStyleLbl="alignImgPlace1" presStyleIdx="4" presStyleCnt="6" custLinFactX="-74802" custLinFactNeighborX="-100000" custLinFactNeighborY="-1862"/>
      <dgm:spPr/>
    </dgm:pt>
    <dgm:pt modelId="{1C5EE22D-4B25-40BE-879C-6F25F838CB27}" type="pres">
      <dgm:prSet presAssocID="{209B7974-ED4B-434B-9E73-A03F2A734C33}" presName="ParentText" presStyleLbl="node1" presStyleIdx="4" presStyleCnt="7" custLinFactX="-38796" custLinFactNeighborX="-100000" custLinFactNeighborY="-3160">
        <dgm:presLayoutVars>
          <dgm:chMax val="1"/>
          <dgm:chPref val="1"/>
          <dgm:bulletEnabled val="1"/>
        </dgm:presLayoutVars>
      </dgm:prSet>
      <dgm:spPr/>
      <dgm:t>
        <a:bodyPr/>
        <a:lstStyle/>
        <a:p>
          <a:endParaRPr lang="en-US"/>
        </a:p>
      </dgm:t>
    </dgm:pt>
    <dgm:pt modelId="{E1448905-2E9D-48D7-9A4C-E307518596AB}" type="pres">
      <dgm:prSet presAssocID="{209B7974-ED4B-434B-9E73-A03F2A734C33}" presName="ChildText" presStyleLbl="revTx" presStyleIdx="4" presStyleCnt="7" custScaleX="431945" custLinFactNeighborX="-23181" custLinFactNeighborY="-4034">
        <dgm:presLayoutVars>
          <dgm:chMax val="0"/>
          <dgm:chPref val="0"/>
          <dgm:bulletEnabled val="1"/>
        </dgm:presLayoutVars>
      </dgm:prSet>
      <dgm:spPr/>
      <dgm:t>
        <a:bodyPr/>
        <a:lstStyle/>
        <a:p>
          <a:endParaRPr lang="en-US"/>
        </a:p>
      </dgm:t>
    </dgm:pt>
    <dgm:pt modelId="{E50B2192-C501-4828-ADAA-10CCBF68EB1A}" type="pres">
      <dgm:prSet presAssocID="{474FB82D-115D-4532-9288-8C746AE33CDE}" presName="sibTrans" presStyleCnt="0"/>
      <dgm:spPr/>
    </dgm:pt>
    <dgm:pt modelId="{04ADCA9C-517D-42F6-861F-019DE939316D}" type="pres">
      <dgm:prSet presAssocID="{513364AC-8D47-4A2B-A535-44ABEE955B75}" presName="composite" presStyleCnt="0"/>
      <dgm:spPr/>
    </dgm:pt>
    <dgm:pt modelId="{3369A8EA-C40F-44FA-A876-0ACE18153029}" type="pres">
      <dgm:prSet presAssocID="{513364AC-8D47-4A2B-A535-44ABEE955B75}" presName="bentUpArrow1" presStyleLbl="alignImgPlace1" presStyleIdx="5" presStyleCnt="6" custLinFactX="-89275" custLinFactNeighborX="-100000" custLinFactNeighborY="-1683"/>
      <dgm:spPr/>
    </dgm:pt>
    <dgm:pt modelId="{071B767D-CE56-4EE3-95E9-03DEB71D50E1}" type="pres">
      <dgm:prSet presAssocID="{513364AC-8D47-4A2B-A535-44ABEE955B75}" presName="ParentText" presStyleLbl="node1" presStyleIdx="5" presStyleCnt="7" custScaleX="128664" custLinFactX="-61120" custLinFactNeighborX="-100000" custLinFactNeighborY="-4693">
        <dgm:presLayoutVars>
          <dgm:chMax val="1"/>
          <dgm:chPref val="1"/>
          <dgm:bulletEnabled val="1"/>
        </dgm:presLayoutVars>
      </dgm:prSet>
      <dgm:spPr/>
      <dgm:t>
        <a:bodyPr/>
        <a:lstStyle/>
        <a:p>
          <a:endParaRPr lang="en-US"/>
        </a:p>
      </dgm:t>
    </dgm:pt>
    <dgm:pt modelId="{89954444-17F1-4B4D-B0D5-6EE680398316}" type="pres">
      <dgm:prSet presAssocID="{513364AC-8D47-4A2B-A535-44ABEE955B75}" presName="ChildText" presStyleLbl="revTx" presStyleIdx="5" presStyleCnt="7" custScaleX="438117" custLinFactNeighborX="-35853" custLinFactNeighborY="16998">
        <dgm:presLayoutVars>
          <dgm:chMax val="0"/>
          <dgm:chPref val="0"/>
          <dgm:bulletEnabled val="1"/>
        </dgm:presLayoutVars>
      </dgm:prSet>
      <dgm:spPr/>
      <dgm:t>
        <a:bodyPr/>
        <a:lstStyle/>
        <a:p>
          <a:endParaRPr lang="en-US"/>
        </a:p>
      </dgm:t>
    </dgm:pt>
    <dgm:pt modelId="{EE944B2E-479F-4D46-A7DC-01445E4FFDC0}" type="pres">
      <dgm:prSet presAssocID="{8E26EED0-2756-4306-BADE-A273F0F54198}" presName="sibTrans" presStyleCnt="0"/>
      <dgm:spPr/>
    </dgm:pt>
    <dgm:pt modelId="{6A0CD548-303F-42BC-A96A-604F96F9AF1F}" type="pres">
      <dgm:prSet presAssocID="{B7CA99ED-2372-44B1-A641-F179EB6C004C}" presName="composite" presStyleCnt="0"/>
      <dgm:spPr/>
    </dgm:pt>
    <dgm:pt modelId="{7B5F8B17-CB38-4A76-A37B-4F3F15D03876}" type="pres">
      <dgm:prSet presAssocID="{B7CA99ED-2372-44B1-A641-F179EB6C004C}" presName="ParentText" presStyleLbl="node1" presStyleIdx="6" presStyleCnt="7" custLinFactX="-77071" custLinFactNeighborX="-100000" custLinFactNeighborY="2592">
        <dgm:presLayoutVars>
          <dgm:chMax val="1"/>
          <dgm:chPref val="1"/>
          <dgm:bulletEnabled val="1"/>
        </dgm:presLayoutVars>
      </dgm:prSet>
      <dgm:spPr/>
      <dgm:t>
        <a:bodyPr/>
        <a:lstStyle/>
        <a:p>
          <a:endParaRPr lang="en-US"/>
        </a:p>
      </dgm:t>
    </dgm:pt>
    <dgm:pt modelId="{DECEF316-1F10-4F36-84D4-D17CBEA2C0C9}" type="pres">
      <dgm:prSet presAssocID="{B7CA99ED-2372-44B1-A641-F179EB6C004C}" presName="FinalChildText" presStyleLbl="revTx" presStyleIdx="6" presStyleCnt="7" custScaleX="407446" custLinFactNeighborX="-85675" custLinFactNeighborY="4481">
        <dgm:presLayoutVars>
          <dgm:chMax val="0"/>
          <dgm:chPref val="0"/>
          <dgm:bulletEnabled val="1"/>
        </dgm:presLayoutVars>
      </dgm:prSet>
      <dgm:spPr/>
      <dgm:t>
        <a:bodyPr/>
        <a:lstStyle/>
        <a:p>
          <a:endParaRPr lang="en-US"/>
        </a:p>
      </dgm:t>
    </dgm:pt>
  </dgm:ptLst>
  <dgm:cxnLst>
    <dgm:cxn modelId="{F9706ED7-5CE9-4468-B556-1FAEBD638330}" srcId="{E76F4C79-E8AF-44CD-872D-B905B2C6F0C0}" destId="{D972153D-F47F-4E5E-BBC3-DF52FF77351D}" srcOrd="1" destOrd="0" parTransId="{4B764481-28FC-42BE-84BA-78FB60535282}" sibTransId="{43CFF1D3-279F-4E45-A265-F7A777A5E6D8}"/>
    <dgm:cxn modelId="{4F52FA3B-4854-490F-B6D3-0F4761FDDC85}" type="presOf" srcId="{513364AC-8D47-4A2B-A535-44ABEE955B75}" destId="{071B767D-CE56-4EE3-95E9-03DEB71D50E1}" srcOrd="0" destOrd="0" presId="urn:microsoft.com/office/officeart/2005/8/layout/StepDownProcess"/>
    <dgm:cxn modelId="{4EF7D7A2-D43E-42B6-83EC-5599F767BF7F}" srcId="{B7CA99ED-2372-44B1-A641-F179EB6C004C}" destId="{1B1C1F61-678C-4591-A8DB-8DF66CF92874}" srcOrd="0" destOrd="0" parTransId="{0EA7BB4B-FF7F-4D38-9B84-E6286DDA0B17}" sibTransId="{C31ABDD9-CAF5-4E6A-B2A5-AD1A4E86772E}"/>
    <dgm:cxn modelId="{C4FC8B96-AF5A-4D41-ACBC-7CC9C2E503E6}" type="presOf" srcId="{6EA513CF-36CB-4087-8ED8-2A4075EB0180}" destId="{AAAFC714-983E-41EF-BC74-67EF5547CD1F}" srcOrd="0" destOrd="0" presId="urn:microsoft.com/office/officeart/2005/8/layout/StepDownProcess"/>
    <dgm:cxn modelId="{EE83670E-91F2-4903-ACBF-F4AF016357FB}" type="presOf" srcId="{0C3EA339-A0BB-487A-AAF0-CCACA4B84962}" destId="{89954444-17F1-4B4D-B0D5-6EE680398316}" srcOrd="0" destOrd="0" presId="urn:microsoft.com/office/officeart/2005/8/layout/StepDownProcess"/>
    <dgm:cxn modelId="{BF406B31-33C3-42AD-90EF-AC12380E3F27}" type="presOf" srcId="{6D45F224-5827-456C-8FD0-649A8345A2F1}" destId="{BE746835-B14C-4C41-B118-27B52824E2A5}" srcOrd="0" destOrd="2" presId="urn:microsoft.com/office/officeart/2005/8/layout/StepDownProcess"/>
    <dgm:cxn modelId="{AB5D4DFD-62F3-40A5-9663-C56A75868060}" type="presOf" srcId="{0523D146-7D76-4D12-8FB7-90C0DA82F85B}" destId="{AAAFC714-983E-41EF-BC74-67EF5547CD1F}" srcOrd="0" destOrd="2" presId="urn:microsoft.com/office/officeart/2005/8/layout/StepDownProcess"/>
    <dgm:cxn modelId="{82AFA773-C87D-4540-AA58-5FC1FAD152A1}" srcId="{513364AC-8D47-4A2B-A535-44ABEE955B75}" destId="{0C3EA339-A0BB-487A-AAF0-CCACA4B84962}" srcOrd="0" destOrd="0" parTransId="{EE16F197-4AE4-4EB9-9D5D-AC49FDDE48B7}" sibTransId="{77C26E74-A693-40D0-AAEB-76FCA5A8D6CB}"/>
    <dgm:cxn modelId="{7AA0780C-F7CD-4331-9F74-13E649309B66}" type="presOf" srcId="{654041FE-E827-4492-9DE0-4278CF38D01B}" destId="{4D78DE46-7D0F-41D8-9E00-C8DCDD59F5C8}" srcOrd="0" destOrd="0" presId="urn:microsoft.com/office/officeart/2005/8/layout/StepDownProcess"/>
    <dgm:cxn modelId="{0CB4439A-98A7-4975-A59D-035D49F75FA1}" srcId="{E76F4C79-E8AF-44CD-872D-B905B2C6F0C0}" destId="{F32D5280-66BC-4679-BDA5-6974C57C18C9}" srcOrd="3" destOrd="0" parTransId="{C24937CB-5747-4F0A-A797-D3A0A6F5EF67}" sibTransId="{078FDE37-23DA-4E1B-80A0-4A40365C12B1}"/>
    <dgm:cxn modelId="{8D9DD4B3-3AB0-4D29-9DB2-7BF8CA9B36CC}" type="presOf" srcId="{09BEA0B8-7107-4CB9-85EE-3F77A74F37F6}" destId="{D786B388-0431-4043-A0CC-E45570DF4FB0}" srcOrd="0" destOrd="0" presId="urn:microsoft.com/office/officeart/2005/8/layout/StepDownProcess"/>
    <dgm:cxn modelId="{91271667-E365-46F0-A044-D36D4D0755F5}" srcId="{AA773C69-BF2C-44D4-A4B5-784AE7BCE8D6}" destId="{B7CA99ED-2372-44B1-A641-F179EB6C004C}" srcOrd="6" destOrd="0" parTransId="{7FCBF5BA-CAC7-42B5-9126-9B6B661E1C79}" sibTransId="{AE817471-D09C-4C8D-9CAD-991D15E1C661}"/>
    <dgm:cxn modelId="{B49DC968-4FC5-4D88-8C88-FC2AFAF1D137}" srcId="{E76F4C79-E8AF-44CD-872D-B905B2C6F0C0}" destId="{6D45F224-5827-456C-8FD0-649A8345A2F1}" srcOrd="2" destOrd="0" parTransId="{01271B3E-03E3-4482-A022-3B2C89A04D1F}" sibTransId="{3BB6CE8D-1C18-4354-BCEF-8BC7C32B60E2}"/>
    <dgm:cxn modelId="{ACEEE9FB-4154-40CD-980F-75ED41123D8A}" type="presOf" srcId="{EDB7A0E9-4C61-480F-8AA1-94461E3C221D}" destId="{3B25EF9F-ED6F-4FA6-BC24-012BC8F47D47}" srcOrd="0" destOrd="0" presId="urn:microsoft.com/office/officeart/2005/8/layout/StepDownProcess"/>
    <dgm:cxn modelId="{06D0501A-0E91-438A-A053-7ED172D7B8BE}" srcId="{654041FE-E827-4492-9DE0-4278CF38D01B}" destId="{6EA513CF-36CB-4087-8ED8-2A4075EB0180}" srcOrd="0" destOrd="0" parTransId="{CD0CB32A-DC04-4A25-93BD-5F1DBFEC7612}" sibTransId="{B3DC76D9-C293-4537-85E1-CD8D6FC538DC}"/>
    <dgm:cxn modelId="{836F1FF3-70F1-4CC4-9A31-ECF5783756E1}" srcId="{AA773C69-BF2C-44D4-A4B5-784AE7BCE8D6}" destId="{513364AC-8D47-4A2B-A535-44ABEE955B75}" srcOrd="5" destOrd="0" parTransId="{AB3B3E54-F05D-459B-906D-EC4ABE0B56CA}" sibTransId="{8E26EED0-2756-4306-BADE-A273F0F54198}"/>
    <dgm:cxn modelId="{8B13588F-CBA0-4C51-9E89-ED5E88784846}" type="presOf" srcId="{0D3F7D5C-89B4-44BA-8A65-A7946130DCA6}" destId="{9F5C5390-BC59-4E07-89CE-3CB7BCC92B58}" srcOrd="0" destOrd="0" presId="urn:microsoft.com/office/officeart/2005/8/layout/StepDownProcess"/>
    <dgm:cxn modelId="{712E18DC-AD5D-4A61-BECB-98A7CDD0EA11}" srcId="{AA773C69-BF2C-44D4-A4B5-784AE7BCE8D6}" destId="{E76F4C79-E8AF-44CD-872D-B905B2C6F0C0}" srcOrd="0" destOrd="0" parTransId="{5199A7BA-5406-42A4-9443-48FCFB604E22}" sibTransId="{10202ED0-B37D-43E6-9529-62305B79DA1F}"/>
    <dgm:cxn modelId="{4A7B9C60-B049-4B18-A322-26716DA48E8C}" type="presOf" srcId="{2A1D701B-3B89-4C47-ABBF-AE60936360C5}" destId="{E1448905-2E9D-48D7-9A4C-E307518596AB}" srcOrd="0" destOrd="0" presId="urn:microsoft.com/office/officeart/2005/8/layout/StepDownProcess"/>
    <dgm:cxn modelId="{D51767E6-66CB-40E5-A558-42D01C21D4EE}" srcId="{B7CA99ED-2372-44B1-A641-F179EB6C004C}" destId="{F98E161C-6F82-4759-BDC4-BEBD4F196FC6}" srcOrd="1" destOrd="0" parTransId="{D9E95739-AA21-4FF0-8C2B-4F5B5DC7F7B5}" sibTransId="{1CE1FFCA-9E00-4FD6-A657-07FD3822674F}"/>
    <dgm:cxn modelId="{BD7A68A3-928B-4D25-B7E7-EBF6ADC25DD7}" type="presOf" srcId="{F98E161C-6F82-4759-BDC4-BEBD4F196FC6}" destId="{DECEF316-1F10-4F36-84D4-D17CBEA2C0C9}" srcOrd="0" destOrd="1" presId="urn:microsoft.com/office/officeart/2005/8/layout/StepDownProcess"/>
    <dgm:cxn modelId="{101691EF-4566-48B9-98C4-5EE24295E56F}" type="presOf" srcId="{AC96A3EF-A9EA-44A4-B47D-1F0548710A80}" destId="{CA642D93-8403-4FA3-A5FC-F2B4F064AC36}" srcOrd="0" destOrd="0" presId="urn:microsoft.com/office/officeart/2005/8/layout/StepDownProcess"/>
    <dgm:cxn modelId="{02F4C7CC-1ABD-4BE7-8E4C-AA8D294AA72F}" srcId="{E76F4C79-E8AF-44CD-872D-B905B2C6F0C0}" destId="{23C8FA76-A72D-4A00-85AA-444BAA01EBA1}" srcOrd="0" destOrd="0" parTransId="{F959FB2C-17CE-4FEC-97B8-8DA21359255A}" sibTransId="{EE3A4E73-8E7B-4649-A668-6FBEEDB4C97E}"/>
    <dgm:cxn modelId="{60D4E1AD-ED24-4E8D-B59B-4DE1E9E7EDFC}" type="presOf" srcId="{23C8FA76-A72D-4A00-85AA-444BAA01EBA1}" destId="{BE746835-B14C-4C41-B118-27B52824E2A5}" srcOrd="0" destOrd="0" presId="urn:microsoft.com/office/officeart/2005/8/layout/StepDownProcess"/>
    <dgm:cxn modelId="{89D11D7E-05F2-44E6-8AA7-18E6C0E1988F}" type="presOf" srcId="{F32D5280-66BC-4679-BDA5-6974C57C18C9}" destId="{BE746835-B14C-4C41-B118-27B52824E2A5}" srcOrd="0" destOrd="3" presId="urn:microsoft.com/office/officeart/2005/8/layout/StepDownProcess"/>
    <dgm:cxn modelId="{5354D9FD-72C1-44BD-A152-8B4B55B1561B}" srcId="{AA773C69-BF2C-44D4-A4B5-784AE7BCE8D6}" destId="{654041FE-E827-4492-9DE0-4278CF38D01B}" srcOrd="2" destOrd="0" parTransId="{BF77875B-31A7-453D-B65A-A7C2F748B542}" sibTransId="{30EF0A3A-692A-42AB-B0D3-6DA792980C9F}"/>
    <dgm:cxn modelId="{607B359A-467C-4159-951C-07C9FC50A927}" type="presOf" srcId="{E76F4C79-E8AF-44CD-872D-B905B2C6F0C0}" destId="{1BB3F125-8AEC-45F3-A743-38D9C7EA7044}" srcOrd="0" destOrd="0" presId="urn:microsoft.com/office/officeart/2005/8/layout/StepDownProcess"/>
    <dgm:cxn modelId="{0DBADB57-8822-456F-BA17-6A1D8C6FF7FA}" type="presOf" srcId="{FF89201E-278E-4FBD-8167-0EDC3202174F}" destId="{E1448905-2E9D-48D7-9A4C-E307518596AB}" srcOrd="0" destOrd="1" presId="urn:microsoft.com/office/officeart/2005/8/layout/StepDownProcess"/>
    <dgm:cxn modelId="{940D3B17-A4A7-4117-8D12-2F427279B830}" srcId="{AA773C69-BF2C-44D4-A4B5-784AE7BCE8D6}" destId="{209B7974-ED4B-434B-9E73-A03F2A734C33}" srcOrd="4" destOrd="0" parTransId="{04B41767-7B6A-43B9-943E-7718043B41EA}" sibTransId="{474FB82D-115D-4532-9288-8C746AE33CDE}"/>
    <dgm:cxn modelId="{E04A5A12-A377-4570-9308-927D4BD9D156}" srcId="{654041FE-E827-4492-9DE0-4278CF38D01B}" destId="{4E5B2F09-3AB1-4A34-B697-242B65A9CF39}" srcOrd="1" destOrd="0" parTransId="{2494DDED-5C55-4E57-9C07-A48053578829}" sibTransId="{6C3D283D-C76C-422E-9358-7906E4596BD3}"/>
    <dgm:cxn modelId="{BAD7D9A3-3E20-4434-BCAE-47DA47F4C8BF}" type="presOf" srcId="{AA773C69-BF2C-44D4-A4B5-784AE7BCE8D6}" destId="{A98C0C49-3816-4F30-BD09-823E24759739}" srcOrd="0" destOrd="0" presId="urn:microsoft.com/office/officeart/2005/8/layout/StepDownProcess"/>
    <dgm:cxn modelId="{A8373935-50F3-4412-94D1-F81CDAA7988D}" srcId="{AA773C69-BF2C-44D4-A4B5-784AE7BCE8D6}" destId="{09BEA0B8-7107-4CB9-85EE-3F77A74F37F6}" srcOrd="3" destOrd="0" parTransId="{87367921-458F-4B5F-A0A9-594F4A9FAEF0}" sibTransId="{0D119FAA-76D0-4CBB-B4D9-C37F35004EDA}"/>
    <dgm:cxn modelId="{5F15D7E0-983F-4D82-BC02-3D4033E2B15F}" type="presOf" srcId="{209B7974-ED4B-434B-9E73-A03F2A734C33}" destId="{1C5EE22D-4B25-40BE-879C-6F25F838CB27}" srcOrd="0" destOrd="0" presId="urn:microsoft.com/office/officeart/2005/8/layout/StepDownProcess"/>
    <dgm:cxn modelId="{26EEAA52-B07D-4F82-B6D4-EE29F5CA45C5}" srcId="{AA773C69-BF2C-44D4-A4B5-784AE7BCE8D6}" destId="{EDB7A0E9-4C61-480F-8AA1-94461E3C221D}" srcOrd="1" destOrd="0" parTransId="{143B30F0-DCB0-44DA-BAAB-BE8455E2103D}" sibTransId="{6AE31C5D-60FF-4876-B4D2-01967E7629AB}"/>
    <dgm:cxn modelId="{D340F83E-169E-4F53-BF3D-F0057CB7BDFC}" type="presOf" srcId="{B7CA99ED-2372-44B1-A641-F179EB6C004C}" destId="{7B5F8B17-CB38-4A76-A37B-4F3F15D03876}" srcOrd="0" destOrd="0" presId="urn:microsoft.com/office/officeart/2005/8/layout/StepDownProcess"/>
    <dgm:cxn modelId="{A9A2F456-303B-4428-AA6E-E1A466F5FED8}" srcId="{09BEA0B8-7107-4CB9-85EE-3F77A74F37F6}" destId="{AC96A3EF-A9EA-44A4-B47D-1F0548710A80}" srcOrd="0" destOrd="0" parTransId="{9397006B-B624-4075-B7FA-BC1CD336CFD5}" sibTransId="{13BE7E0D-284F-4DAD-ACF0-6E43638639B8}"/>
    <dgm:cxn modelId="{96598E7E-1687-4DA0-B8EE-0C0613CE6439}" srcId="{209B7974-ED4B-434B-9E73-A03F2A734C33}" destId="{FF89201E-278E-4FBD-8167-0EDC3202174F}" srcOrd="1" destOrd="0" parTransId="{6E5193A8-5177-46A9-AF3A-7955A513C42B}" sibTransId="{F20C1949-79AA-49EA-BCCA-9C34DF5B1F95}"/>
    <dgm:cxn modelId="{990E94DA-AA55-4B4A-AF92-9D789DECE639}" srcId="{209B7974-ED4B-434B-9E73-A03F2A734C33}" destId="{2A1D701B-3B89-4C47-ABBF-AE60936360C5}" srcOrd="0" destOrd="0" parTransId="{7C5E8AD1-4791-43BF-B23C-07D4EA90A4AB}" sibTransId="{228B7C82-C5A4-46BE-89BF-0803ECD22BA8}"/>
    <dgm:cxn modelId="{79F20969-C1F4-431A-A76A-E960DAF002CD}" type="presOf" srcId="{D972153D-F47F-4E5E-BBC3-DF52FF77351D}" destId="{BE746835-B14C-4C41-B118-27B52824E2A5}" srcOrd="0" destOrd="1" presId="urn:microsoft.com/office/officeart/2005/8/layout/StepDownProcess"/>
    <dgm:cxn modelId="{357553B1-2331-45EE-8AC3-BE2E23C69BFD}" type="presOf" srcId="{1B1C1F61-678C-4591-A8DB-8DF66CF92874}" destId="{DECEF316-1F10-4F36-84D4-D17CBEA2C0C9}" srcOrd="0" destOrd="0" presId="urn:microsoft.com/office/officeart/2005/8/layout/StepDownProcess"/>
    <dgm:cxn modelId="{9B7DB813-3F79-4B6E-87EB-F6167A21ADCD}" type="presOf" srcId="{4E5B2F09-3AB1-4A34-B697-242B65A9CF39}" destId="{AAAFC714-983E-41EF-BC74-67EF5547CD1F}" srcOrd="0" destOrd="1" presId="urn:microsoft.com/office/officeart/2005/8/layout/StepDownProcess"/>
    <dgm:cxn modelId="{FEA19C05-45AB-47E7-AEAB-F3BF257F56BA}" srcId="{EDB7A0E9-4C61-480F-8AA1-94461E3C221D}" destId="{0D3F7D5C-89B4-44BA-8A65-A7946130DCA6}" srcOrd="0" destOrd="0" parTransId="{5717928A-C4DD-4670-8BD2-663593AEE05F}" sibTransId="{FD3D01F5-6607-4C6F-9B34-9CCF94537C1B}"/>
    <dgm:cxn modelId="{B0F0C9DF-10DA-4DF5-ACAA-DDF0FF608D9F}" srcId="{654041FE-E827-4492-9DE0-4278CF38D01B}" destId="{0523D146-7D76-4D12-8FB7-90C0DA82F85B}" srcOrd="2" destOrd="0" parTransId="{A7AD8D55-D051-4AA9-A012-DF2C0C80763B}" sibTransId="{E57A5D1B-85B6-4AEE-A23E-E2CF225514AD}"/>
    <dgm:cxn modelId="{23685272-911D-45C5-9592-F5554E0E6129}" type="presParOf" srcId="{A98C0C49-3816-4F30-BD09-823E24759739}" destId="{FF5BA12C-EC19-475B-A7BB-6A4B8F78E4A9}" srcOrd="0" destOrd="0" presId="urn:microsoft.com/office/officeart/2005/8/layout/StepDownProcess"/>
    <dgm:cxn modelId="{B84BE518-A9DD-4404-B607-AF2A4CA56870}" type="presParOf" srcId="{FF5BA12C-EC19-475B-A7BB-6A4B8F78E4A9}" destId="{4D8DEA93-560D-4E9D-9E46-19814EBDD9A9}" srcOrd="0" destOrd="0" presId="urn:microsoft.com/office/officeart/2005/8/layout/StepDownProcess"/>
    <dgm:cxn modelId="{90597BFA-3E2C-40B1-B1E5-1D1746937929}" type="presParOf" srcId="{FF5BA12C-EC19-475B-A7BB-6A4B8F78E4A9}" destId="{1BB3F125-8AEC-45F3-A743-38D9C7EA7044}" srcOrd="1" destOrd="0" presId="urn:microsoft.com/office/officeart/2005/8/layout/StepDownProcess"/>
    <dgm:cxn modelId="{E090A7E4-55EA-4F39-B669-EAA249C34AE5}" type="presParOf" srcId="{FF5BA12C-EC19-475B-A7BB-6A4B8F78E4A9}" destId="{BE746835-B14C-4C41-B118-27B52824E2A5}" srcOrd="2" destOrd="0" presId="urn:microsoft.com/office/officeart/2005/8/layout/StepDownProcess"/>
    <dgm:cxn modelId="{F6F5404C-9382-4E9D-9980-5D9E6D82036F}" type="presParOf" srcId="{A98C0C49-3816-4F30-BD09-823E24759739}" destId="{6F3115B6-74C1-4A2B-B691-49A0FD66F1B5}" srcOrd="1" destOrd="0" presId="urn:microsoft.com/office/officeart/2005/8/layout/StepDownProcess"/>
    <dgm:cxn modelId="{852740B9-4D8E-45E4-BAD6-CF88F8E06133}" type="presParOf" srcId="{A98C0C49-3816-4F30-BD09-823E24759739}" destId="{394DF3FB-4FAB-4546-BF38-682B9AC26D69}" srcOrd="2" destOrd="0" presId="urn:microsoft.com/office/officeart/2005/8/layout/StepDownProcess"/>
    <dgm:cxn modelId="{FA9445BC-F952-4075-8128-CBDB5D7D7F38}" type="presParOf" srcId="{394DF3FB-4FAB-4546-BF38-682B9AC26D69}" destId="{BBFD78FD-70C3-41A9-950E-216D38AB047A}" srcOrd="0" destOrd="0" presId="urn:microsoft.com/office/officeart/2005/8/layout/StepDownProcess"/>
    <dgm:cxn modelId="{1489F62B-B352-4853-BF34-D2C1645E0FA5}" type="presParOf" srcId="{394DF3FB-4FAB-4546-BF38-682B9AC26D69}" destId="{3B25EF9F-ED6F-4FA6-BC24-012BC8F47D47}" srcOrd="1" destOrd="0" presId="urn:microsoft.com/office/officeart/2005/8/layout/StepDownProcess"/>
    <dgm:cxn modelId="{8F10089E-1C9E-49E1-9280-BE4B640D2AC8}" type="presParOf" srcId="{394DF3FB-4FAB-4546-BF38-682B9AC26D69}" destId="{9F5C5390-BC59-4E07-89CE-3CB7BCC92B58}" srcOrd="2" destOrd="0" presId="urn:microsoft.com/office/officeart/2005/8/layout/StepDownProcess"/>
    <dgm:cxn modelId="{C91A56B2-8A35-46D5-9CF6-DC4A83DBC6C2}" type="presParOf" srcId="{A98C0C49-3816-4F30-BD09-823E24759739}" destId="{63AD3EB2-CD4F-44B2-8EC8-A05AE2247DBE}" srcOrd="3" destOrd="0" presId="urn:microsoft.com/office/officeart/2005/8/layout/StepDownProcess"/>
    <dgm:cxn modelId="{2013C004-B2A1-49C9-AD07-A933B8864051}" type="presParOf" srcId="{A98C0C49-3816-4F30-BD09-823E24759739}" destId="{39EB9B20-FF81-4A1F-ADA9-05FEA12E5FE0}" srcOrd="4" destOrd="0" presId="urn:microsoft.com/office/officeart/2005/8/layout/StepDownProcess"/>
    <dgm:cxn modelId="{F63F774E-A787-4AE1-A102-672196A08B2D}" type="presParOf" srcId="{39EB9B20-FF81-4A1F-ADA9-05FEA12E5FE0}" destId="{E1C76F27-6281-427B-8AF6-DE140609C159}" srcOrd="0" destOrd="0" presId="urn:microsoft.com/office/officeart/2005/8/layout/StepDownProcess"/>
    <dgm:cxn modelId="{253D3B75-42B0-4CB2-9C04-0CA9BDC4B94A}" type="presParOf" srcId="{39EB9B20-FF81-4A1F-ADA9-05FEA12E5FE0}" destId="{4D78DE46-7D0F-41D8-9E00-C8DCDD59F5C8}" srcOrd="1" destOrd="0" presId="urn:microsoft.com/office/officeart/2005/8/layout/StepDownProcess"/>
    <dgm:cxn modelId="{B87C96E3-E46D-4B88-B64B-D26743F74B08}" type="presParOf" srcId="{39EB9B20-FF81-4A1F-ADA9-05FEA12E5FE0}" destId="{AAAFC714-983E-41EF-BC74-67EF5547CD1F}" srcOrd="2" destOrd="0" presId="urn:microsoft.com/office/officeart/2005/8/layout/StepDownProcess"/>
    <dgm:cxn modelId="{BCEB2D9B-34CB-4C0A-B3CE-6F1EA09A564B}" type="presParOf" srcId="{A98C0C49-3816-4F30-BD09-823E24759739}" destId="{BC9E953C-7D66-4FF9-ABBD-6C701619081E}" srcOrd="5" destOrd="0" presId="urn:microsoft.com/office/officeart/2005/8/layout/StepDownProcess"/>
    <dgm:cxn modelId="{362D3409-53E7-40D2-AE3B-A0C137664834}" type="presParOf" srcId="{A98C0C49-3816-4F30-BD09-823E24759739}" destId="{69B13C20-3953-4BDE-853E-803DC29AAC7C}" srcOrd="6" destOrd="0" presId="urn:microsoft.com/office/officeart/2005/8/layout/StepDownProcess"/>
    <dgm:cxn modelId="{618DE3F8-BDD9-4AC6-92FD-383C79BCB7F5}" type="presParOf" srcId="{69B13C20-3953-4BDE-853E-803DC29AAC7C}" destId="{D4CF334F-46A4-458B-8966-977C170C592C}" srcOrd="0" destOrd="0" presId="urn:microsoft.com/office/officeart/2005/8/layout/StepDownProcess"/>
    <dgm:cxn modelId="{A7C391F1-629E-44C8-9472-DB66F9B6D242}" type="presParOf" srcId="{69B13C20-3953-4BDE-853E-803DC29AAC7C}" destId="{D786B388-0431-4043-A0CC-E45570DF4FB0}" srcOrd="1" destOrd="0" presId="urn:microsoft.com/office/officeart/2005/8/layout/StepDownProcess"/>
    <dgm:cxn modelId="{8A552389-0785-4197-904E-7F9E5267618C}" type="presParOf" srcId="{69B13C20-3953-4BDE-853E-803DC29AAC7C}" destId="{CA642D93-8403-4FA3-A5FC-F2B4F064AC36}" srcOrd="2" destOrd="0" presId="urn:microsoft.com/office/officeart/2005/8/layout/StepDownProcess"/>
    <dgm:cxn modelId="{711E74F3-5A52-4C37-8BAE-74F9728432F3}" type="presParOf" srcId="{A98C0C49-3816-4F30-BD09-823E24759739}" destId="{9F340505-A553-4115-8A50-66D0635A05F5}" srcOrd="7" destOrd="0" presId="urn:microsoft.com/office/officeart/2005/8/layout/StepDownProcess"/>
    <dgm:cxn modelId="{035F6169-E548-42BC-84E5-2549EC7350C4}" type="presParOf" srcId="{A98C0C49-3816-4F30-BD09-823E24759739}" destId="{0C55D424-8697-4769-BA1D-DD9369595D05}" srcOrd="8" destOrd="0" presId="urn:microsoft.com/office/officeart/2005/8/layout/StepDownProcess"/>
    <dgm:cxn modelId="{F59DD199-8D7C-4228-8B16-824DFEE28D2A}" type="presParOf" srcId="{0C55D424-8697-4769-BA1D-DD9369595D05}" destId="{5EE3FC99-77DC-4E55-91C4-3013DDE820EC}" srcOrd="0" destOrd="0" presId="urn:microsoft.com/office/officeart/2005/8/layout/StepDownProcess"/>
    <dgm:cxn modelId="{89F66616-D098-425E-80D5-DBDD8366BBF7}" type="presParOf" srcId="{0C55D424-8697-4769-BA1D-DD9369595D05}" destId="{1C5EE22D-4B25-40BE-879C-6F25F838CB27}" srcOrd="1" destOrd="0" presId="urn:microsoft.com/office/officeart/2005/8/layout/StepDownProcess"/>
    <dgm:cxn modelId="{A460AC01-4D99-47F9-84AA-49ECF862DCF7}" type="presParOf" srcId="{0C55D424-8697-4769-BA1D-DD9369595D05}" destId="{E1448905-2E9D-48D7-9A4C-E307518596AB}" srcOrd="2" destOrd="0" presId="urn:microsoft.com/office/officeart/2005/8/layout/StepDownProcess"/>
    <dgm:cxn modelId="{AC926A43-06BC-4214-B7B9-6110339BB08B}" type="presParOf" srcId="{A98C0C49-3816-4F30-BD09-823E24759739}" destId="{E50B2192-C501-4828-ADAA-10CCBF68EB1A}" srcOrd="9" destOrd="0" presId="urn:microsoft.com/office/officeart/2005/8/layout/StepDownProcess"/>
    <dgm:cxn modelId="{958A259F-4B37-434D-9F38-7C8DC71EA6AF}" type="presParOf" srcId="{A98C0C49-3816-4F30-BD09-823E24759739}" destId="{04ADCA9C-517D-42F6-861F-019DE939316D}" srcOrd="10" destOrd="0" presId="urn:microsoft.com/office/officeart/2005/8/layout/StepDownProcess"/>
    <dgm:cxn modelId="{506DC571-CED1-4347-B879-2D08C543D7C8}" type="presParOf" srcId="{04ADCA9C-517D-42F6-861F-019DE939316D}" destId="{3369A8EA-C40F-44FA-A876-0ACE18153029}" srcOrd="0" destOrd="0" presId="urn:microsoft.com/office/officeart/2005/8/layout/StepDownProcess"/>
    <dgm:cxn modelId="{356A7B20-1F06-4B7E-B4A0-BD10C20AC095}" type="presParOf" srcId="{04ADCA9C-517D-42F6-861F-019DE939316D}" destId="{071B767D-CE56-4EE3-95E9-03DEB71D50E1}" srcOrd="1" destOrd="0" presId="urn:microsoft.com/office/officeart/2005/8/layout/StepDownProcess"/>
    <dgm:cxn modelId="{620F5F57-6B9B-48D4-87C7-30C6D64EC66B}" type="presParOf" srcId="{04ADCA9C-517D-42F6-861F-019DE939316D}" destId="{89954444-17F1-4B4D-B0D5-6EE680398316}" srcOrd="2" destOrd="0" presId="urn:microsoft.com/office/officeart/2005/8/layout/StepDownProcess"/>
    <dgm:cxn modelId="{73A1FAF1-A2E6-4BE5-9DC7-1AD04BB68DD9}" type="presParOf" srcId="{A98C0C49-3816-4F30-BD09-823E24759739}" destId="{EE944B2E-479F-4D46-A7DC-01445E4FFDC0}" srcOrd="11" destOrd="0" presId="urn:microsoft.com/office/officeart/2005/8/layout/StepDownProcess"/>
    <dgm:cxn modelId="{8DB88201-D9B9-4ABF-833F-4878E80F0FD9}" type="presParOf" srcId="{A98C0C49-3816-4F30-BD09-823E24759739}" destId="{6A0CD548-303F-42BC-A96A-604F96F9AF1F}" srcOrd="12" destOrd="0" presId="urn:microsoft.com/office/officeart/2005/8/layout/StepDownProcess"/>
    <dgm:cxn modelId="{CA14C470-6A7E-4C50-8BB2-7109AFBC856B}" type="presParOf" srcId="{6A0CD548-303F-42BC-A96A-604F96F9AF1F}" destId="{7B5F8B17-CB38-4A76-A37B-4F3F15D03876}" srcOrd="0" destOrd="0" presId="urn:microsoft.com/office/officeart/2005/8/layout/StepDownProcess"/>
    <dgm:cxn modelId="{DE710B00-CADC-4DC6-833E-FBBC79983003}" type="presParOf" srcId="{6A0CD548-303F-42BC-A96A-604F96F9AF1F}" destId="{DECEF316-1F10-4F36-84D4-D17CBEA2C0C9}"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F2326-2AF2-4614-BC57-52E241B083B8}">
      <dsp:nvSpPr>
        <dsp:cNvPr id="0" name=""/>
        <dsp:cNvSpPr/>
      </dsp:nvSpPr>
      <dsp:spPr>
        <a:xfrm>
          <a:off x="214" y="222188"/>
          <a:ext cx="1881499" cy="752599"/>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a:t>10/1/14 – 10/7/14</a:t>
          </a:r>
        </a:p>
      </dsp:txBody>
      <dsp:txXfrm>
        <a:off x="376514" y="222188"/>
        <a:ext cx="1128900" cy="752599"/>
      </dsp:txXfrm>
    </dsp:sp>
    <dsp:sp modelId="{FDC2B9E2-B9C2-40F1-873F-9BC1A071F2AC}">
      <dsp:nvSpPr>
        <dsp:cNvPr id="0" name=""/>
        <dsp:cNvSpPr/>
      </dsp:nvSpPr>
      <dsp:spPr>
        <a:xfrm>
          <a:off x="214" y="1068863"/>
          <a:ext cx="1505199" cy="339524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Check GL to determine if accrual is needed</a:t>
          </a:r>
        </a:p>
      </dsp:txBody>
      <dsp:txXfrm>
        <a:off x="214" y="1068863"/>
        <a:ext cx="1505199" cy="3395247"/>
      </dsp:txXfrm>
    </dsp:sp>
    <dsp:sp modelId="{BA5B3EEB-FEBE-4A68-95D7-0876E8EC27B4}">
      <dsp:nvSpPr>
        <dsp:cNvPr id="0" name=""/>
        <dsp:cNvSpPr/>
      </dsp:nvSpPr>
      <dsp:spPr>
        <a:xfrm>
          <a:off x="1665713" y="222188"/>
          <a:ext cx="1881499" cy="752599"/>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a:t>No Later than 10/7/14</a:t>
          </a:r>
        </a:p>
      </dsp:txBody>
      <dsp:txXfrm>
        <a:off x="2042013" y="222188"/>
        <a:ext cx="1128900" cy="752599"/>
      </dsp:txXfrm>
    </dsp:sp>
    <dsp:sp modelId="{9439EF6A-8F21-4994-8175-CAB1835E357D}">
      <dsp:nvSpPr>
        <dsp:cNvPr id="0" name=""/>
        <dsp:cNvSpPr/>
      </dsp:nvSpPr>
      <dsp:spPr>
        <a:xfrm>
          <a:off x="1665713" y="1068863"/>
          <a:ext cx="1505199" cy="339524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Accrue expense before cut-off date of 2</a:t>
          </a:r>
          <a:r>
            <a:rPr lang="en-US" sz="1700" kern="1200" baseline="30000" dirty="0"/>
            <a:t>nd</a:t>
          </a:r>
          <a:r>
            <a:rPr lang="en-US" sz="1700" kern="1200" dirty="0"/>
            <a:t> GL cycle following award expiration</a:t>
          </a:r>
        </a:p>
        <a:p>
          <a:pPr marL="171450" lvl="1" indent="-171450" algn="l" defTabSz="755650">
            <a:lnSpc>
              <a:spcPct val="90000"/>
            </a:lnSpc>
            <a:spcBef>
              <a:spcPct val="0"/>
            </a:spcBef>
            <a:spcAft>
              <a:spcPct val="15000"/>
            </a:spcAft>
            <a:buChar char="••"/>
          </a:pPr>
          <a:r>
            <a:rPr lang="en-US" sz="1700" kern="1200" dirty="0"/>
            <a:t>Date accrual entry 9/30/14 with an automated reversal on 10/1/14</a:t>
          </a:r>
        </a:p>
      </dsp:txBody>
      <dsp:txXfrm>
        <a:off x="1665713" y="1068863"/>
        <a:ext cx="1505199" cy="3395247"/>
      </dsp:txXfrm>
    </dsp:sp>
    <dsp:sp modelId="{A32E72EC-EC91-455A-AEA4-BABC23DBAB14}">
      <dsp:nvSpPr>
        <dsp:cNvPr id="0" name=""/>
        <dsp:cNvSpPr/>
      </dsp:nvSpPr>
      <dsp:spPr>
        <a:xfrm>
          <a:off x="3331212" y="231716"/>
          <a:ext cx="1881499" cy="752599"/>
        </a:xfrm>
        <a:prstGeom prst="chevron">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a:t>10/10/14,  10/29/14</a:t>
          </a:r>
        </a:p>
      </dsp:txBody>
      <dsp:txXfrm>
        <a:off x="3707512" y="231716"/>
        <a:ext cx="1128900" cy="752599"/>
      </dsp:txXfrm>
    </dsp:sp>
    <dsp:sp modelId="{CD9B224B-5AAC-42A0-BE65-9A76666F4D30}">
      <dsp:nvSpPr>
        <dsp:cNvPr id="0" name=""/>
        <dsp:cNvSpPr/>
      </dsp:nvSpPr>
      <dsp:spPr>
        <a:xfrm>
          <a:off x="3331212" y="1068863"/>
          <a:ext cx="1505199" cy="339524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Submit Closeout Certification form to CGA by next business day</a:t>
          </a:r>
        </a:p>
        <a:p>
          <a:pPr marL="171450" lvl="1" indent="-171450" algn="l" defTabSz="755650">
            <a:lnSpc>
              <a:spcPct val="90000"/>
            </a:lnSpc>
            <a:spcBef>
              <a:spcPct val="0"/>
            </a:spcBef>
            <a:spcAft>
              <a:spcPct val="15000"/>
            </a:spcAft>
            <a:buChar char="••"/>
          </a:pPr>
          <a:r>
            <a:rPr lang="en-US" sz="1700" kern="1200" dirty="0"/>
            <a:t>Final Financial Report/Invoice sent by CGA to sponsor on 10/29/14</a:t>
          </a:r>
        </a:p>
      </dsp:txBody>
      <dsp:txXfrm>
        <a:off x="3331212" y="1068863"/>
        <a:ext cx="1505199" cy="3395247"/>
      </dsp:txXfrm>
    </dsp:sp>
    <dsp:sp modelId="{83B3FBB9-7C3B-43E3-9AE1-748E81106EBB}">
      <dsp:nvSpPr>
        <dsp:cNvPr id="0" name=""/>
        <dsp:cNvSpPr/>
      </dsp:nvSpPr>
      <dsp:spPr>
        <a:xfrm>
          <a:off x="4996712" y="222188"/>
          <a:ext cx="1881499" cy="752599"/>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a:t>11/1/14 – 11/7/14</a:t>
          </a:r>
        </a:p>
      </dsp:txBody>
      <dsp:txXfrm>
        <a:off x="5373012" y="222188"/>
        <a:ext cx="1128900" cy="752599"/>
      </dsp:txXfrm>
    </dsp:sp>
    <dsp:sp modelId="{E765D92C-58B4-477F-8F81-49EDA90C3D64}">
      <dsp:nvSpPr>
        <dsp:cNvPr id="0" name=""/>
        <dsp:cNvSpPr/>
      </dsp:nvSpPr>
      <dsp:spPr>
        <a:xfrm>
          <a:off x="4996712" y="1068863"/>
          <a:ext cx="1505199" cy="339524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Check to see if actual expense was recorded</a:t>
          </a:r>
        </a:p>
        <a:p>
          <a:pPr marL="171450" lvl="1" indent="-171450" algn="l" defTabSz="755650">
            <a:lnSpc>
              <a:spcPct val="90000"/>
            </a:lnSpc>
            <a:spcBef>
              <a:spcPct val="0"/>
            </a:spcBef>
            <a:spcAft>
              <a:spcPct val="15000"/>
            </a:spcAft>
            <a:buChar char="••"/>
          </a:pPr>
          <a:r>
            <a:rPr lang="en-US" sz="1700" kern="1200" dirty="0"/>
            <a:t>If actual expense is greater than accrual, clear deficit</a:t>
          </a:r>
        </a:p>
        <a:p>
          <a:pPr marL="171450" lvl="1" indent="-171450" algn="l" defTabSz="755650">
            <a:lnSpc>
              <a:spcPct val="90000"/>
            </a:lnSpc>
            <a:spcBef>
              <a:spcPct val="0"/>
            </a:spcBef>
            <a:spcAft>
              <a:spcPct val="15000"/>
            </a:spcAft>
            <a:buChar char="••"/>
          </a:pPr>
          <a:r>
            <a:rPr lang="en-US" sz="1700" kern="1200" dirty="0"/>
            <a:t>If actual expense is less than accrual,  contact CGA</a:t>
          </a:r>
        </a:p>
      </dsp:txBody>
      <dsp:txXfrm>
        <a:off x="4996712" y="1068863"/>
        <a:ext cx="1505199" cy="3395247"/>
      </dsp:txXfrm>
    </dsp:sp>
    <dsp:sp modelId="{AC977375-A20E-4218-9508-D4D32B6D8AD5}">
      <dsp:nvSpPr>
        <dsp:cNvPr id="0" name=""/>
        <dsp:cNvSpPr/>
      </dsp:nvSpPr>
      <dsp:spPr>
        <a:xfrm>
          <a:off x="6662211" y="222188"/>
          <a:ext cx="1881499" cy="752599"/>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a:t>No Later than 11/7/14</a:t>
          </a:r>
        </a:p>
      </dsp:txBody>
      <dsp:txXfrm>
        <a:off x="7038511" y="222188"/>
        <a:ext cx="1128900" cy="752599"/>
      </dsp:txXfrm>
    </dsp:sp>
    <dsp:sp modelId="{D5AA0654-4A73-44DB-8E5E-EFB48E828091}">
      <dsp:nvSpPr>
        <dsp:cNvPr id="0" name=""/>
        <dsp:cNvSpPr/>
      </dsp:nvSpPr>
      <dsp:spPr>
        <a:xfrm>
          <a:off x="6662211" y="1068863"/>
          <a:ext cx="1505199" cy="339524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If actual expense is </a:t>
          </a:r>
          <a:r>
            <a:rPr lang="en-US" sz="1700" i="1" kern="1200" dirty="0"/>
            <a:t>not</a:t>
          </a:r>
          <a:r>
            <a:rPr lang="en-US" sz="1700" kern="1200" dirty="0"/>
            <a:t> recorded or is incomplete, record a subsequent accrual </a:t>
          </a:r>
        </a:p>
        <a:p>
          <a:pPr marL="171450" lvl="1" indent="-171450" algn="l" defTabSz="755650">
            <a:lnSpc>
              <a:spcPct val="90000"/>
            </a:lnSpc>
            <a:spcBef>
              <a:spcPct val="0"/>
            </a:spcBef>
            <a:spcAft>
              <a:spcPct val="15000"/>
            </a:spcAft>
            <a:buChar char="••"/>
          </a:pPr>
          <a:r>
            <a:rPr lang="en-US" sz="1700" kern="1200" dirty="0"/>
            <a:t>Date subsequent accrual entry 10/31/14 with an automated reversal on 11/1/14</a:t>
          </a:r>
        </a:p>
      </dsp:txBody>
      <dsp:txXfrm>
        <a:off x="6662211" y="1068863"/>
        <a:ext cx="1505199" cy="3395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DEA93-560D-4E9D-9E46-19814EBDD9A9}">
      <dsp:nvSpPr>
        <dsp:cNvPr id="0" name=""/>
        <dsp:cNvSpPr/>
      </dsp:nvSpPr>
      <dsp:spPr>
        <a:xfrm rot="5400000">
          <a:off x="378601" y="1211080"/>
          <a:ext cx="512134" cy="583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B3F125-8AEC-45F3-A743-38D9C7EA7044}">
      <dsp:nvSpPr>
        <dsp:cNvPr id="0" name=""/>
        <dsp:cNvSpPr/>
      </dsp:nvSpPr>
      <dsp:spPr>
        <a:xfrm>
          <a:off x="3100" y="601569"/>
          <a:ext cx="1049145" cy="60346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~90 day Pre-expiration period</a:t>
          </a:r>
        </a:p>
      </dsp:txBody>
      <dsp:txXfrm>
        <a:off x="32564" y="631033"/>
        <a:ext cx="990217" cy="544536"/>
      </dsp:txXfrm>
    </dsp:sp>
    <dsp:sp modelId="{BE746835-B14C-4C41-B118-27B52824E2A5}">
      <dsp:nvSpPr>
        <dsp:cNvPr id="0" name=""/>
        <dsp:cNvSpPr/>
      </dsp:nvSpPr>
      <dsp:spPr>
        <a:xfrm>
          <a:off x="1041834" y="589767"/>
          <a:ext cx="2357317" cy="653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57150" lvl="1" indent="-57150" algn="l" defTabSz="355600">
            <a:lnSpc>
              <a:spcPct val="90000"/>
            </a:lnSpc>
            <a:spcBef>
              <a:spcPct val="0"/>
            </a:spcBef>
            <a:spcAft>
              <a:spcPct val="15000"/>
            </a:spcAft>
            <a:buChar char="••"/>
          </a:pPr>
          <a:r>
            <a:rPr lang="en-US" sz="800" kern="1200" dirty="0"/>
            <a:t>Request final invoices, make transfers</a:t>
          </a:r>
        </a:p>
        <a:p>
          <a:pPr marL="57150" lvl="1" indent="-57150" algn="l" defTabSz="355600">
            <a:lnSpc>
              <a:spcPct val="90000"/>
            </a:lnSpc>
            <a:spcBef>
              <a:spcPct val="0"/>
            </a:spcBef>
            <a:spcAft>
              <a:spcPct val="15000"/>
            </a:spcAft>
            <a:buChar char="••"/>
          </a:pPr>
          <a:r>
            <a:rPr lang="en-US" sz="800" kern="1200" dirty="0"/>
            <a:t> </a:t>
          </a:r>
          <a:r>
            <a:rPr lang="en-US" sz="800" b="0" i="0" u="none" strike="noStrike" kern="1200" dirty="0">
              <a:solidFill>
                <a:schemeClr val="dk1"/>
              </a:solidFill>
              <a:effectLst/>
              <a:latin typeface="+mn-lt"/>
              <a:ea typeface="+mn-ea"/>
              <a:cs typeface="+mn-cs"/>
            </a:rPr>
            <a:t>Change payroll </a:t>
          </a:r>
          <a:r>
            <a:rPr lang="en-US" sz="800" b="0" i="0" u="none" strike="noStrike" kern="1200" dirty="0" err="1">
              <a:solidFill>
                <a:schemeClr val="dk1"/>
              </a:solidFill>
              <a:effectLst/>
              <a:latin typeface="+mn-lt"/>
              <a:ea typeface="+mn-ea"/>
              <a:cs typeface="+mn-cs"/>
            </a:rPr>
            <a:t>chartstring</a:t>
          </a:r>
          <a:r>
            <a:rPr lang="en-US" sz="800" b="0" i="0" u="none" strike="noStrike" kern="1200" dirty="0">
              <a:solidFill>
                <a:schemeClr val="dk1"/>
              </a:solidFill>
              <a:effectLst/>
              <a:latin typeface="+mn-lt"/>
              <a:ea typeface="+mn-ea"/>
              <a:cs typeface="+mn-cs"/>
            </a:rPr>
            <a:t> for future distributions</a:t>
          </a:r>
          <a:endParaRPr lang="en-US" sz="800" kern="1200" dirty="0"/>
        </a:p>
        <a:p>
          <a:pPr marL="57150" lvl="1" indent="-57150" algn="l" defTabSz="355600">
            <a:lnSpc>
              <a:spcPct val="90000"/>
            </a:lnSpc>
            <a:spcBef>
              <a:spcPct val="0"/>
            </a:spcBef>
            <a:spcAft>
              <a:spcPct val="15000"/>
            </a:spcAft>
            <a:buChar char="••"/>
          </a:pPr>
          <a:r>
            <a:rPr lang="en-US" sz="800" kern="1200" dirty="0"/>
            <a:t>Request recharge changes, cessation</a:t>
          </a:r>
        </a:p>
        <a:p>
          <a:pPr marL="57150" lvl="1" indent="-57150" algn="l" defTabSz="355600">
            <a:lnSpc>
              <a:spcPct val="90000"/>
            </a:lnSpc>
            <a:spcBef>
              <a:spcPct val="0"/>
            </a:spcBef>
            <a:spcAft>
              <a:spcPct val="15000"/>
            </a:spcAft>
            <a:buChar char="••"/>
          </a:pPr>
          <a:r>
            <a:rPr lang="en-US" sz="800" kern="1200" dirty="0"/>
            <a:t>Request no-cost extension if required</a:t>
          </a:r>
        </a:p>
      </dsp:txBody>
      <dsp:txXfrm>
        <a:off x="1041834" y="589767"/>
        <a:ext cx="2357317" cy="653956"/>
      </dsp:txXfrm>
    </dsp:sp>
    <dsp:sp modelId="{BBFD78FD-70C3-41A9-950E-216D38AB047A}">
      <dsp:nvSpPr>
        <dsp:cNvPr id="0" name=""/>
        <dsp:cNvSpPr/>
      </dsp:nvSpPr>
      <dsp:spPr>
        <a:xfrm rot="5400000">
          <a:off x="1313735" y="1847169"/>
          <a:ext cx="512134" cy="583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25EF9F-ED6F-4FA6-BC24-012BC8F47D47}">
      <dsp:nvSpPr>
        <dsp:cNvPr id="0" name=""/>
        <dsp:cNvSpPr/>
      </dsp:nvSpPr>
      <dsp:spPr>
        <a:xfrm>
          <a:off x="949267" y="1353528"/>
          <a:ext cx="862132" cy="603464"/>
        </a:xfrm>
        <a:prstGeom prst="roundRect">
          <a:avLst>
            <a:gd name="adj" fmla="val 1667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Award Expiration Date</a:t>
          </a:r>
        </a:p>
      </dsp:txBody>
      <dsp:txXfrm>
        <a:off x="978731" y="1382992"/>
        <a:ext cx="803204" cy="544536"/>
      </dsp:txXfrm>
    </dsp:sp>
    <dsp:sp modelId="{9F5C5390-BC59-4E07-89CE-3CB7BCC92B58}">
      <dsp:nvSpPr>
        <dsp:cNvPr id="0" name=""/>
        <dsp:cNvSpPr/>
      </dsp:nvSpPr>
      <dsp:spPr>
        <a:xfrm>
          <a:off x="1803011" y="1411999"/>
          <a:ext cx="1857716" cy="487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6">
                  <a:lumMod val="75000"/>
                </a:schemeClr>
              </a:solidFill>
            </a:rPr>
            <a:t>Award spending stops</a:t>
          </a:r>
        </a:p>
      </dsp:txBody>
      <dsp:txXfrm>
        <a:off x="1803011" y="1411999"/>
        <a:ext cx="1857716" cy="487746"/>
      </dsp:txXfrm>
    </dsp:sp>
    <dsp:sp modelId="{E1C76F27-6281-427B-8AF6-DE140609C159}">
      <dsp:nvSpPr>
        <dsp:cNvPr id="0" name=""/>
        <dsp:cNvSpPr/>
      </dsp:nvSpPr>
      <dsp:spPr>
        <a:xfrm rot="5400000">
          <a:off x="2259823" y="2525059"/>
          <a:ext cx="512134" cy="583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78DE46-7D0F-41D8-9E00-C8DCDD59F5C8}">
      <dsp:nvSpPr>
        <dsp:cNvPr id="0" name=""/>
        <dsp:cNvSpPr/>
      </dsp:nvSpPr>
      <dsp:spPr>
        <a:xfrm>
          <a:off x="1962025" y="1947813"/>
          <a:ext cx="862132" cy="60346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Adjustment Period</a:t>
          </a:r>
        </a:p>
      </dsp:txBody>
      <dsp:txXfrm>
        <a:off x="1991489" y="1977277"/>
        <a:ext cx="803204" cy="544536"/>
      </dsp:txXfrm>
    </dsp:sp>
    <dsp:sp modelId="{AAAFC714-983E-41EF-BC74-67EF5547CD1F}">
      <dsp:nvSpPr>
        <dsp:cNvPr id="0" name=""/>
        <dsp:cNvSpPr/>
      </dsp:nvSpPr>
      <dsp:spPr>
        <a:xfrm>
          <a:off x="2808776" y="2024438"/>
          <a:ext cx="1824057" cy="487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57150" lvl="1" indent="-57150" algn="l" defTabSz="355600">
            <a:lnSpc>
              <a:spcPct val="90000"/>
            </a:lnSpc>
            <a:spcBef>
              <a:spcPct val="0"/>
            </a:spcBef>
            <a:spcAft>
              <a:spcPct val="15000"/>
            </a:spcAft>
            <a:buChar char="••"/>
          </a:pPr>
          <a:r>
            <a:rPr lang="en-US" sz="800" kern="1200" dirty="0"/>
            <a:t>Transfer expenses and overdrafts</a:t>
          </a:r>
        </a:p>
        <a:p>
          <a:pPr marL="57150" lvl="1" indent="-57150" algn="l" defTabSz="355600">
            <a:lnSpc>
              <a:spcPct val="90000"/>
            </a:lnSpc>
            <a:spcBef>
              <a:spcPct val="0"/>
            </a:spcBef>
            <a:spcAft>
              <a:spcPct val="15000"/>
            </a:spcAft>
            <a:buChar char="••"/>
          </a:pPr>
          <a:r>
            <a:rPr lang="en-US" sz="800" kern="1200" dirty="0"/>
            <a:t>Transfer payroll via UPAY</a:t>
          </a:r>
        </a:p>
        <a:p>
          <a:pPr marL="57150" lvl="1" indent="-57150" algn="l" defTabSz="355600">
            <a:lnSpc>
              <a:spcPct val="90000"/>
            </a:lnSpc>
            <a:spcBef>
              <a:spcPct val="0"/>
            </a:spcBef>
            <a:spcAft>
              <a:spcPct val="15000"/>
            </a:spcAft>
            <a:buChar char="••"/>
          </a:pPr>
          <a:r>
            <a:rPr lang="en-US" sz="800" kern="1200" dirty="0"/>
            <a:t>Create accruals (payroll transfers)</a:t>
          </a:r>
        </a:p>
      </dsp:txBody>
      <dsp:txXfrm>
        <a:off x="2808776" y="2024438"/>
        <a:ext cx="1824057" cy="487746"/>
      </dsp:txXfrm>
    </dsp:sp>
    <dsp:sp modelId="{D4CF334F-46A4-458B-8966-977C170C592C}">
      <dsp:nvSpPr>
        <dsp:cNvPr id="0" name=""/>
        <dsp:cNvSpPr/>
      </dsp:nvSpPr>
      <dsp:spPr>
        <a:xfrm rot="5400000">
          <a:off x="3092260" y="3231557"/>
          <a:ext cx="512134" cy="583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86B388-0431-4043-A0CC-E45570DF4FB0}">
      <dsp:nvSpPr>
        <dsp:cNvPr id="0" name=""/>
        <dsp:cNvSpPr/>
      </dsp:nvSpPr>
      <dsp:spPr>
        <a:xfrm>
          <a:off x="2812753" y="2644773"/>
          <a:ext cx="1110072" cy="603464"/>
        </a:xfrm>
        <a:prstGeom prst="roundRect">
          <a:avLst>
            <a:gd name="adj" fmla="val 1667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Award  expiration</a:t>
          </a:r>
          <a:br>
            <a:rPr lang="en-US" sz="1000" kern="1200" dirty="0"/>
          </a:br>
          <a:r>
            <a:rPr lang="en-US" sz="1000" kern="1200" dirty="0"/>
            <a:t>Date + 2 GL Closing Months</a:t>
          </a:r>
        </a:p>
      </dsp:txBody>
      <dsp:txXfrm>
        <a:off x="2842217" y="2674237"/>
        <a:ext cx="1051144" cy="544536"/>
      </dsp:txXfrm>
    </dsp:sp>
    <dsp:sp modelId="{CA642D93-8403-4FA3-A5FC-F2B4F064AC36}">
      <dsp:nvSpPr>
        <dsp:cNvPr id="0" name=""/>
        <dsp:cNvSpPr/>
      </dsp:nvSpPr>
      <dsp:spPr>
        <a:xfrm>
          <a:off x="3971719" y="2692792"/>
          <a:ext cx="1955947" cy="487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6">
                  <a:lumMod val="75000"/>
                </a:schemeClr>
              </a:solidFill>
            </a:rPr>
            <a:t>Award Closeout Certification form due by the next day after GL close of the 2</a:t>
          </a:r>
          <a:r>
            <a:rPr lang="en-US" sz="1100" b="1" kern="1200" baseline="30000" dirty="0">
              <a:solidFill>
                <a:schemeClr val="accent6">
                  <a:lumMod val="75000"/>
                </a:schemeClr>
              </a:solidFill>
            </a:rPr>
            <a:t>nd</a:t>
          </a:r>
          <a:r>
            <a:rPr lang="en-US" sz="1100" b="1" kern="1200" dirty="0">
              <a:solidFill>
                <a:schemeClr val="accent6">
                  <a:lumMod val="75000"/>
                </a:schemeClr>
              </a:solidFill>
            </a:rPr>
            <a:t> month after the award’s expiration date</a:t>
          </a:r>
        </a:p>
      </dsp:txBody>
      <dsp:txXfrm>
        <a:off x="3971719" y="2692792"/>
        <a:ext cx="1955947" cy="487746"/>
      </dsp:txXfrm>
    </dsp:sp>
    <dsp:sp modelId="{5EE3FC99-77DC-4E55-91C4-3013DDE820EC}">
      <dsp:nvSpPr>
        <dsp:cNvPr id="0" name=""/>
        <dsp:cNvSpPr/>
      </dsp:nvSpPr>
      <dsp:spPr>
        <a:xfrm rot="5400000">
          <a:off x="3997981" y="3871303"/>
          <a:ext cx="512134" cy="583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5EE22D-4B25-40BE-879C-6F25F838CB27}">
      <dsp:nvSpPr>
        <dsp:cNvPr id="0" name=""/>
        <dsp:cNvSpPr/>
      </dsp:nvSpPr>
      <dsp:spPr>
        <a:xfrm>
          <a:off x="3684868" y="3294058"/>
          <a:ext cx="862132" cy="60346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~20 days </a:t>
          </a:r>
        </a:p>
      </dsp:txBody>
      <dsp:txXfrm>
        <a:off x="3714332" y="3323522"/>
        <a:ext cx="803204" cy="544536"/>
      </dsp:txXfrm>
    </dsp:sp>
    <dsp:sp modelId="{E1448905-2E9D-48D7-9A4C-E307518596AB}">
      <dsp:nvSpPr>
        <dsp:cNvPr id="0" name=""/>
        <dsp:cNvSpPr/>
      </dsp:nvSpPr>
      <dsp:spPr>
        <a:xfrm>
          <a:off x="4557551" y="3351006"/>
          <a:ext cx="2708436" cy="487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57150" lvl="1" indent="-57150" algn="l" defTabSz="355600">
            <a:lnSpc>
              <a:spcPct val="90000"/>
            </a:lnSpc>
            <a:spcBef>
              <a:spcPct val="0"/>
            </a:spcBef>
            <a:spcAft>
              <a:spcPct val="15000"/>
            </a:spcAft>
            <a:buChar char="••"/>
          </a:pPr>
          <a:r>
            <a:rPr lang="en-US" sz="800" kern="1200" dirty="0"/>
            <a:t>CGA verifies final costs for Final Financial Report/invoice</a:t>
          </a:r>
        </a:p>
        <a:p>
          <a:pPr marL="57150" lvl="1" indent="-57150" algn="l" defTabSz="355600">
            <a:lnSpc>
              <a:spcPct val="90000"/>
            </a:lnSpc>
            <a:spcBef>
              <a:spcPct val="0"/>
            </a:spcBef>
            <a:spcAft>
              <a:spcPct val="15000"/>
            </a:spcAft>
            <a:buChar char="••"/>
          </a:pPr>
          <a:r>
            <a:rPr lang="en-US" sz="800" kern="1200" dirty="0"/>
            <a:t>RA/</a:t>
          </a:r>
          <a:r>
            <a:rPr lang="en-US" sz="800" kern="1200" dirty="0" err="1"/>
            <a:t>Dept</a:t>
          </a:r>
          <a:r>
            <a:rPr lang="en-US" sz="800" kern="1200" dirty="0"/>
            <a:t> transfers overdrafts, closes POs</a:t>
          </a:r>
        </a:p>
      </dsp:txBody>
      <dsp:txXfrm>
        <a:off x="4557551" y="3351006"/>
        <a:ext cx="2708436" cy="487746"/>
      </dsp:txXfrm>
    </dsp:sp>
    <dsp:sp modelId="{3369A8EA-C40F-44FA-A876-0ACE18153029}">
      <dsp:nvSpPr>
        <dsp:cNvPr id="0" name=""/>
        <dsp:cNvSpPr/>
      </dsp:nvSpPr>
      <dsp:spPr>
        <a:xfrm rot="5400000">
          <a:off x="5107897" y="4550109"/>
          <a:ext cx="512134" cy="583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1B767D-CE56-4EE3-95E9-03DEB71D50E1}">
      <dsp:nvSpPr>
        <dsp:cNvPr id="0" name=""/>
        <dsp:cNvSpPr/>
      </dsp:nvSpPr>
      <dsp:spPr>
        <a:xfrm>
          <a:off x="4563146" y="3962697"/>
          <a:ext cx="1109253" cy="603464"/>
        </a:xfrm>
        <a:prstGeom prst="roundRect">
          <a:avLst>
            <a:gd name="adj" fmla="val 1667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Award  expiration</a:t>
          </a:r>
          <a:br>
            <a:rPr lang="en-US" sz="1000" kern="1200" dirty="0"/>
          </a:br>
          <a:r>
            <a:rPr lang="en-US" sz="1000" kern="1200" dirty="0"/>
            <a:t>date + 90 days</a:t>
          </a:r>
        </a:p>
      </dsp:txBody>
      <dsp:txXfrm>
        <a:off x="4592610" y="3992161"/>
        <a:ext cx="1050325" cy="544536"/>
      </dsp:txXfrm>
    </dsp:sp>
    <dsp:sp modelId="{89954444-17F1-4B4D-B0D5-6EE680398316}">
      <dsp:nvSpPr>
        <dsp:cNvPr id="0" name=""/>
        <dsp:cNvSpPr/>
      </dsp:nvSpPr>
      <dsp:spPr>
        <a:xfrm>
          <a:off x="5653044" y="4131479"/>
          <a:ext cx="2747137" cy="487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6">
                  <a:lumMod val="75000"/>
                </a:schemeClr>
              </a:solidFill>
            </a:rPr>
            <a:t>Award close: Final Financial Report due to sponsor  </a:t>
          </a:r>
          <a:r>
            <a:rPr lang="en-US" sz="1000" b="1" kern="1200" dirty="0">
              <a:solidFill>
                <a:schemeClr val="accent6">
                  <a:lumMod val="75000"/>
                </a:schemeClr>
              </a:solidFill>
            </a:rPr>
            <a:t/>
          </a:r>
          <a:br>
            <a:rPr lang="en-US" sz="1000" b="1" kern="1200" dirty="0">
              <a:solidFill>
                <a:schemeClr val="accent6">
                  <a:lumMod val="75000"/>
                </a:schemeClr>
              </a:solidFill>
            </a:rPr>
          </a:br>
          <a:endParaRPr lang="en-US" sz="1000" b="1" kern="1200" dirty="0">
            <a:solidFill>
              <a:schemeClr val="accent6">
                <a:lumMod val="75000"/>
              </a:schemeClr>
            </a:solidFill>
          </a:endParaRPr>
        </a:p>
      </dsp:txBody>
      <dsp:txXfrm>
        <a:off x="5653044" y="4131479"/>
        <a:ext cx="2747137" cy="487746"/>
      </dsp:txXfrm>
    </dsp:sp>
    <dsp:sp modelId="{7B5F8B17-CB38-4A76-A37B-4F3F15D03876}">
      <dsp:nvSpPr>
        <dsp:cNvPr id="0" name=""/>
        <dsp:cNvSpPr/>
      </dsp:nvSpPr>
      <dsp:spPr>
        <a:xfrm>
          <a:off x="5627980" y="4684549"/>
          <a:ext cx="862132" cy="60346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~30 days </a:t>
          </a:r>
        </a:p>
      </dsp:txBody>
      <dsp:txXfrm>
        <a:off x="5657444" y="4714013"/>
        <a:ext cx="803204" cy="544536"/>
      </dsp:txXfrm>
    </dsp:sp>
    <dsp:sp modelId="{DECEF316-1F10-4F36-84D4-D17CBEA2C0C9}">
      <dsp:nvSpPr>
        <dsp:cNvPr id="0" name=""/>
        <dsp:cNvSpPr/>
      </dsp:nvSpPr>
      <dsp:spPr>
        <a:xfrm>
          <a:off x="6515594" y="4748318"/>
          <a:ext cx="2554820" cy="487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n-US" sz="900" kern="1200" dirty="0"/>
            <a:t>RA/</a:t>
          </a:r>
          <a:r>
            <a:rPr lang="en-US" sz="900" kern="1200" dirty="0" err="1"/>
            <a:t>Dept</a:t>
          </a:r>
          <a:r>
            <a:rPr lang="en-US" sz="900" kern="1200" dirty="0"/>
            <a:t> checks that actuals match accruals,</a:t>
          </a:r>
          <a:br>
            <a:rPr lang="en-US" sz="900" kern="1200" dirty="0"/>
          </a:br>
          <a:r>
            <a:rPr lang="en-US" sz="900" kern="1200" dirty="0"/>
            <a:t> takes action if required</a:t>
          </a:r>
        </a:p>
        <a:p>
          <a:pPr marL="57150" lvl="1" indent="-57150" algn="l" defTabSz="400050">
            <a:lnSpc>
              <a:spcPct val="90000"/>
            </a:lnSpc>
            <a:spcBef>
              <a:spcPct val="0"/>
            </a:spcBef>
            <a:spcAft>
              <a:spcPct val="15000"/>
            </a:spcAft>
            <a:buChar char="••"/>
          </a:pPr>
          <a:r>
            <a:rPr lang="en-US" sz="900" kern="1200" dirty="0"/>
            <a:t>Deficit clearing runs</a:t>
          </a:r>
        </a:p>
      </dsp:txBody>
      <dsp:txXfrm>
        <a:off x="6515594" y="4748318"/>
        <a:ext cx="2554820" cy="4877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7"/>
            <a:ext cx="3038475" cy="465138"/>
          </a:xfrm>
          <a:prstGeom prst="rect">
            <a:avLst/>
          </a:prstGeom>
        </p:spPr>
        <p:txBody>
          <a:bodyPr vert="horz" lIns="91375" tIns="45685" rIns="91375" bIns="45685" rtlCol="0"/>
          <a:lstStyle>
            <a:lvl1pPr algn="l">
              <a:defRPr sz="1200"/>
            </a:lvl1pPr>
          </a:lstStyle>
          <a:p>
            <a:endParaRPr lang="en-US"/>
          </a:p>
        </p:txBody>
      </p:sp>
      <p:sp>
        <p:nvSpPr>
          <p:cNvPr id="3" name="Date Placeholder 2"/>
          <p:cNvSpPr>
            <a:spLocks noGrp="1"/>
          </p:cNvSpPr>
          <p:nvPr>
            <p:ph type="dt" sz="quarter" idx="1"/>
          </p:nvPr>
        </p:nvSpPr>
        <p:spPr>
          <a:xfrm>
            <a:off x="3970345" y="7"/>
            <a:ext cx="3038475" cy="465138"/>
          </a:xfrm>
          <a:prstGeom prst="rect">
            <a:avLst/>
          </a:prstGeom>
        </p:spPr>
        <p:txBody>
          <a:bodyPr vert="horz" lIns="91375" tIns="45685" rIns="91375" bIns="45685" rtlCol="0"/>
          <a:lstStyle>
            <a:lvl1pPr algn="r">
              <a:defRPr sz="1200"/>
            </a:lvl1pPr>
          </a:lstStyle>
          <a:p>
            <a:fld id="{39299ADD-4458-4C9C-AB1F-5E61F63D32E3}" type="datetimeFigureOut">
              <a:rPr lang="en-US" smtClean="0"/>
              <a:t>8/21/20</a:t>
            </a:fld>
            <a:endParaRPr lang="en-US"/>
          </a:p>
        </p:txBody>
      </p:sp>
      <p:sp>
        <p:nvSpPr>
          <p:cNvPr id="4" name="Footer Placeholder 3"/>
          <p:cNvSpPr>
            <a:spLocks noGrp="1"/>
          </p:cNvSpPr>
          <p:nvPr>
            <p:ph type="ftr" sz="quarter" idx="2"/>
          </p:nvPr>
        </p:nvSpPr>
        <p:spPr>
          <a:xfrm>
            <a:off x="6" y="8829681"/>
            <a:ext cx="3038475" cy="465138"/>
          </a:xfrm>
          <a:prstGeom prst="rect">
            <a:avLst/>
          </a:prstGeom>
        </p:spPr>
        <p:txBody>
          <a:bodyPr vert="horz" lIns="91375" tIns="45685" rIns="91375" bIns="45685" rtlCol="0" anchor="b"/>
          <a:lstStyle>
            <a:lvl1pPr algn="l">
              <a:defRPr sz="1200"/>
            </a:lvl1pPr>
          </a:lstStyle>
          <a:p>
            <a:endParaRPr lang="en-US"/>
          </a:p>
        </p:txBody>
      </p:sp>
      <p:sp>
        <p:nvSpPr>
          <p:cNvPr id="5" name="Slide Number Placeholder 4"/>
          <p:cNvSpPr>
            <a:spLocks noGrp="1"/>
          </p:cNvSpPr>
          <p:nvPr>
            <p:ph type="sldNum" sz="quarter" idx="3"/>
          </p:nvPr>
        </p:nvSpPr>
        <p:spPr>
          <a:xfrm>
            <a:off x="3970345" y="8829681"/>
            <a:ext cx="3038475" cy="465138"/>
          </a:xfrm>
          <a:prstGeom prst="rect">
            <a:avLst/>
          </a:prstGeom>
        </p:spPr>
        <p:txBody>
          <a:bodyPr vert="horz" lIns="91375" tIns="45685" rIns="91375" bIns="45685" rtlCol="0" anchor="b"/>
          <a:lstStyle>
            <a:lvl1pPr algn="r">
              <a:defRPr sz="1200"/>
            </a:lvl1pPr>
          </a:lstStyle>
          <a:p>
            <a:fld id="{5854E098-53A3-4749-A652-317CD54A01A6}" type="slidenum">
              <a:rPr lang="en-US" smtClean="0"/>
              <a:t>‹#›</a:t>
            </a:fld>
            <a:endParaRPr lang="en-US"/>
          </a:p>
        </p:txBody>
      </p:sp>
    </p:spTree>
    <p:extLst>
      <p:ext uri="{BB962C8B-B14F-4D97-AF65-F5344CB8AC3E}">
        <p14:creationId xmlns:p14="http://schemas.microsoft.com/office/powerpoint/2010/main" val="2339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087" tIns="46543" rIns="93087" bIns="46543"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087" tIns="46543" rIns="93087" bIns="46543" rtlCol="0"/>
          <a:lstStyle>
            <a:lvl1pPr algn="r">
              <a:defRPr sz="1200"/>
            </a:lvl1pPr>
          </a:lstStyle>
          <a:p>
            <a:fld id="{A22C3132-CFB6-4C10-B29F-C6941D0E0EB4}" type="datetimeFigureOut">
              <a:rPr lang="en-US" smtClean="0"/>
              <a:t>8/21/20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087" tIns="46543" rIns="93087" bIns="4654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087" tIns="46543" rIns="93087" bIns="465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087" tIns="46543" rIns="93087" bIns="46543"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087" tIns="46543" rIns="93087" bIns="46543" rtlCol="0" anchor="b"/>
          <a:lstStyle>
            <a:lvl1pPr algn="r">
              <a:defRPr sz="1200"/>
            </a:lvl1pPr>
          </a:lstStyle>
          <a:p>
            <a:fld id="{336E1D9A-2373-4E9F-A958-F8B527B5A272}" type="slidenum">
              <a:rPr lang="en-US" smtClean="0"/>
              <a:t>‹#›</a:t>
            </a:fld>
            <a:endParaRPr lang="en-US"/>
          </a:p>
        </p:txBody>
      </p:sp>
    </p:spTree>
    <p:extLst>
      <p:ext uri="{BB962C8B-B14F-4D97-AF65-F5344CB8AC3E}">
        <p14:creationId xmlns:p14="http://schemas.microsoft.com/office/powerpoint/2010/main" val="3825487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Objectives for this training:</a:t>
            </a:r>
          </a:p>
          <a:p>
            <a:pPr marL="171412" indent="-171412" defTabSz="914197">
              <a:buFont typeface="Arial" panose="020B0604020202020204" pitchFamily="34" charset="0"/>
              <a:buChar char="•"/>
              <a:defRPr/>
            </a:pPr>
            <a:r>
              <a:rPr lang="en-US" dirty="0"/>
              <a:t>Review what</a:t>
            </a:r>
            <a:r>
              <a:rPr lang="en-US" baseline="0" dirty="0"/>
              <a:t> has changed, and what has not changed, in the closeout procedures</a:t>
            </a:r>
          </a:p>
          <a:p>
            <a:pPr marL="171412" indent="-171412" defTabSz="914197">
              <a:buFont typeface="Arial" panose="020B0604020202020204" pitchFamily="34" charset="0"/>
              <a:buChar char="•"/>
              <a:defRPr/>
            </a:pPr>
            <a:r>
              <a:rPr lang="en-US" baseline="0" dirty="0"/>
              <a:t>Cover how managers can implement best practices to ensure requirements/deadlines are met</a:t>
            </a:r>
            <a:endParaRPr lang="en-US" dirty="0"/>
          </a:p>
          <a:p>
            <a:pPr marL="171412" indent="-171412">
              <a:buFont typeface="Arial" panose="020B0604020202020204" pitchFamily="34" charset="0"/>
              <a:buChar char="•"/>
            </a:pPr>
            <a:r>
              <a:rPr lang="en-US" dirty="0"/>
              <a:t>Provide managers with the information, tools needed to train their staff</a:t>
            </a:r>
          </a:p>
          <a:p>
            <a:pPr marL="171412" indent="-171412">
              <a:buFont typeface="Arial" panose="020B0604020202020204" pitchFamily="34" charset="0"/>
              <a:buChar char="•"/>
            </a:pPr>
            <a:r>
              <a:rPr lang="en-US" dirty="0"/>
              <a:t>Detail processes that managers may need to review with staff to ensure consistent</a:t>
            </a:r>
            <a:r>
              <a:rPr lang="en-US" baseline="0" dirty="0"/>
              <a:t> practice</a:t>
            </a:r>
            <a:r>
              <a:rPr lang="en-US" dirty="0"/>
              <a:t> across campus</a:t>
            </a:r>
            <a:r>
              <a:rPr lang="en-US" baseline="0" dirty="0"/>
              <a:t> AND compliance with sponsor and university requirements</a:t>
            </a: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a:t>
            </a:fld>
            <a:endParaRPr lang="en-US"/>
          </a:p>
        </p:txBody>
      </p:sp>
    </p:spTree>
    <p:extLst>
      <p:ext uri="{BB962C8B-B14F-4D97-AF65-F5344CB8AC3E}">
        <p14:creationId xmlns:p14="http://schemas.microsoft.com/office/powerpoint/2010/main" val="3468880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endParaRPr lang="en-US" baseline="0" dirty="0"/>
          </a:p>
          <a:p>
            <a:pPr defTabSz="931474">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10</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TO GET ACCRUALS INTO GL IN TIME:</a:t>
            </a:r>
          </a:p>
          <a:p>
            <a:pPr marL="174708" indent="-174708">
              <a:buFont typeface="Arial" panose="020B0604020202020204" pitchFamily="34" charset="0"/>
              <a:buChar char="•"/>
            </a:pPr>
            <a:r>
              <a:rPr lang="en-US" dirty="0"/>
              <a:t>The</a:t>
            </a:r>
            <a:r>
              <a:rPr lang="en-US" baseline="0" dirty="0"/>
              <a:t> last day for new accounts payable expenses hitting the September 2014 ledger is 9/30/14 (the last calendar day of the month)</a:t>
            </a:r>
          </a:p>
          <a:p>
            <a:pPr marL="174708" indent="-174708">
              <a:buFont typeface="Arial" panose="020B0604020202020204" pitchFamily="34" charset="0"/>
              <a:buChar char="•"/>
            </a:pPr>
            <a:r>
              <a:rPr lang="en-US" baseline="0" dirty="0"/>
              <a:t>Payroll and the related CBR for September will post by the 4</a:t>
            </a:r>
            <a:r>
              <a:rPr lang="en-US" baseline="30000" dirty="0"/>
              <a:t>th</a:t>
            </a:r>
            <a:r>
              <a:rPr lang="en-US" baseline="0" dirty="0"/>
              <a:t> business day of October (10/6/14)</a:t>
            </a:r>
          </a:p>
          <a:p>
            <a:pPr marL="174708" indent="-174708">
              <a:buFont typeface="Arial" panose="020B0604020202020204" pitchFamily="34" charset="0"/>
              <a:buChar char="•"/>
            </a:pPr>
            <a:r>
              <a:rPr lang="en-US" baseline="0" dirty="0"/>
              <a:t>The last day for recharge batches hitting the September 2014 ledger is 10/7/14</a:t>
            </a:r>
          </a:p>
          <a:p>
            <a:pPr marL="174708" indent="-174708">
              <a:buFont typeface="Arial" panose="020B0604020202020204" pitchFamily="34" charset="0"/>
              <a:buChar char="•"/>
            </a:pPr>
            <a:r>
              <a:rPr lang="en-US" baseline="0" dirty="0"/>
              <a:t>The last day for accruals for awards ending 7/31/14 is 10/7/14</a:t>
            </a:r>
          </a:p>
          <a:p>
            <a:pPr lvl="0"/>
            <a:endParaRPr lang="en-US" baseline="0" dirty="0"/>
          </a:p>
          <a:p>
            <a:pPr lvl="0"/>
            <a:r>
              <a:rPr lang="en-US" dirty="0"/>
              <a:t>CHECK THAT ACTUALS</a:t>
            </a:r>
            <a:r>
              <a:rPr lang="en-US" baseline="0" dirty="0"/>
              <a:t> MATCH ACCRUALS -- </a:t>
            </a:r>
            <a:r>
              <a:rPr lang="en-US" b="1" baseline="0" dirty="0"/>
              <a:t>b</a:t>
            </a:r>
            <a:r>
              <a:rPr lang="en-US" b="1" dirty="0"/>
              <a:t>etween</a:t>
            </a:r>
            <a:r>
              <a:rPr lang="en-US" b="1" baseline="0" dirty="0"/>
              <a:t> 11</a:t>
            </a:r>
            <a:r>
              <a:rPr lang="en-US" b="1" dirty="0"/>
              <a:t>/01/14 and</a:t>
            </a:r>
            <a:r>
              <a:rPr lang="en-US" b="1" baseline="0" dirty="0"/>
              <a:t> 11/07/14</a:t>
            </a:r>
            <a:r>
              <a:rPr lang="en-US" baseline="0" dirty="0"/>
              <a:t>:</a:t>
            </a:r>
            <a:endParaRPr lang="en-US" dirty="0"/>
          </a:p>
          <a:p>
            <a:pPr marL="174708" indent="-174708">
              <a:buFont typeface="Arial" panose="020B0604020202020204" pitchFamily="34" charset="0"/>
              <a:buChar char="•"/>
            </a:pPr>
            <a:r>
              <a:rPr lang="en-US" dirty="0"/>
              <a:t>verify that the actual amount posted is complete and the accrued amount matches (if match, no further actions needed)</a:t>
            </a:r>
          </a:p>
          <a:p>
            <a:pPr marL="174708" indent="-174708">
              <a:buFont typeface="Arial" panose="020B0604020202020204" pitchFamily="34" charset="0"/>
              <a:buChar char="•"/>
            </a:pPr>
            <a:r>
              <a:rPr lang="en-US" dirty="0"/>
              <a:t>If accrual was less than actual, then deficit should be cleared by the RA/department or the Deficit Clearing program will clear it to a default chart string</a:t>
            </a:r>
          </a:p>
          <a:p>
            <a:pPr marL="174708" indent="-174708">
              <a:buFont typeface="Arial" panose="020B0604020202020204" pitchFamily="34" charset="0"/>
              <a:buChar char="•"/>
            </a:pPr>
            <a:r>
              <a:rPr lang="en-US" dirty="0"/>
              <a:t>If the accrual was greater than the actual, determine if another accrual is needed (i.e., the reported</a:t>
            </a:r>
            <a:r>
              <a:rPr lang="en-US" baseline="0" dirty="0"/>
              <a:t> actual is not final/complete)</a:t>
            </a:r>
            <a:r>
              <a:rPr lang="en-US" dirty="0"/>
              <a:t> or if CGA should refund the excess revenue</a:t>
            </a:r>
          </a:p>
          <a:p>
            <a:pPr marL="174708" indent="-174708">
              <a:buFont typeface="Arial" panose="020B0604020202020204" pitchFamily="34" charset="0"/>
              <a:buChar char="•"/>
            </a:pPr>
            <a:r>
              <a:rPr lang="en-US" dirty="0"/>
              <a:t>If actual expense has NOT posted, contact CGA to request subsequent</a:t>
            </a:r>
            <a:r>
              <a:rPr lang="en-US" baseline="0" dirty="0"/>
              <a:t> accrual</a:t>
            </a:r>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11</a:t>
            </a:fld>
            <a:endParaRPr lang="en-US"/>
          </a:p>
        </p:txBody>
      </p:sp>
    </p:spTree>
    <p:extLst>
      <p:ext uri="{BB962C8B-B14F-4D97-AF65-F5344CB8AC3E}">
        <p14:creationId xmlns:p14="http://schemas.microsoft.com/office/powerpoint/2010/main" val="4258778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dirty="0"/>
              <a:t>Although it is inappropriate to process payroll cost transfers directly in the Actuals Ledger rather than through the payroll system, a temporary</a:t>
            </a:r>
            <a:r>
              <a:rPr lang="en-US" baseline="0" dirty="0"/>
              <a:t> exception has been made to ensure these payroll costs are reflected in the GL in time to close out an award.</a:t>
            </a:r>
          </a:p>
          <a:p>
            <a:pPr defTabSz="931474">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12</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dirty="0"/>
              <a:t>In the past, outstanding expenses were listed on the Concurrence Report. Now anticipated costs are posted</a:t>
            </a:r>
            <a:r>
              <a:rPr lang="en-US" baseline="0" dirty="0"/>
              <a:t> to the GL as accruals (not written on the form) and noted on the form -- just check the box!</a:t>
            </a: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13</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dirty="0"/>
              <a:t>Once the RA/Department has submitted the Closeout Certification form, CGA has </a:t>
            </a:r>
            <a:r>
              <a:rPr lang="en-US" baseline="0" dirty="0"/>
              <a:t>approx. </a:t>
            </a:r>
            <a:r>
              <a:rPr lang="en-US" dirty="0"/>
              <a:t>20 days for final verification of all reported costs (including cost sharing) and to prepare the Final Financial Report (FFR) and Cost Sharing Report for the sponsor. The FFR is due to the sponsor 90 days after the award expiration date (the</a:t>
            </a:r>
            <a:r>
              <a:rPr lang="en-US" baseline="0" dirty="0"/>
              <a:t> FFR due date is commonly referred to as “award close”)</a:t>
            </a:r>
            <a:r>
              <a:rPr lang="en-US" dirty="0"/>
              <a:t>.</a:t>
            </a:r>
          </a:p>
          <a:p>
            <a:pPr defTabSz="931474">
              <a:defRPr/>
            </a:pPr>
            <a:endParaRPr lang="en-US" dirty="0"/>
          </a:p>
          <a:p>
            <a:pPr defTabSz="931474">
              <a:defRPr/>
            </a:pPr>
            <a:r>
              <a:rPr lang="en-US" dirty="0"/>
              <a:t>The Department should close all POs no later than the award close date (expiration+90 days).</a:t>
            </a:r>
          </a:p>
          <a:p>
            <a:pPr defTabSz="931474">
              <a:defRPr/>
            </a:pPr>
            <a:endParaRPr lang="en-US" dirty="0"/>
          </a:p>
          <a:p>
            <a:pPr defTabSz="931474">
              <a:defRPr/>
            </a:pPr>
            <a:r>
              <a:rPr lang="en-US" dirty="0"/>
              <a:t>After award close, CGA has 30 days to resolve any overspending deficits, close the award in BFS, and prepare the FSCG50 Report for the Department. </a:t>
            </a:r>
          </a:p>
        </p:txBody>
      </p:sp>
      <p:sp>
        <p:nvSpPr>
          <p:cNvPr id="4" name="Slide Number Placeholder 3"/>
          <p:cNvSpPr>
            <a:spLocks noGrp="1"/>
          </p:cNvSpPr>
          <p:nvPr>
            <p:ph type="sldNum" sz="quarter" idx="10"/>
          </p:nvPr>
        </p:nvSpPr>
        <p:spPr/>
        <p:txBody>
          <a:bodyPr/>
          <a:lstStyle/>
          <a:p>
            <a:fld id="{336E1D9A-2373-4E9F-A958-F8B527B5A272}" type="slidenum">
              <a:rPr lang="en-US" smtClean="0"/>
              <a:t>14</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15</a:t>
            </a:fld>
            <a:endParaRPr lang="en-US"/>
          </a:p>
        </p:txBody>
      </p:sp>
    </p:spTree>
    <p:extLst>
      <p:ext uri="{BB962C8B-B14F-4D97-AF65-F5344CB8AC3E}">
        <p14:creationId xmlns:p14="http://schemas.microsoft.com/office/powerpoint/2010/main" val="2885940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RAs/Department Administrators should watch the award balances up until the deficit clearing process runs – typically this will be around 120 days after the award expiration date.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16</a:t>
            </a:fld>
            <a:endParaRPr lang="en-US"/>
          </a:p>
        </p:txBody>
      </p:sp>
    </p:spTree>
    <p:extLst>
      <p:ext uri="{BB962C8B-B14F-4D97-AF65-F5344CB8AC3E}">
        <p14:creationId xmlns:p14="http://schemas.microsoft.com/office/powerpoint/2010/main" val="2287168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dirty="0"/>
              <a:t>RA Responsibilities Include:</a:t>
            </a:r>
          </a:p>
          <a:p>
            <a:pPr marL="229938" indent="-229938" defTabSz="931474">
              <a:buAutoNum type="arabicPeriod"/>
              <a:defRPr/>
            </a:pPr>
            <a:r>
              <a:rPr lang="en-US" baseline="0" dirty="0"/>
              <a:t>Checking to make sure the product or service has been delivered</a:t>
            </a:r>
          </a:p>
          <a:p>
            <a:pPr marL="229938" indent="-229938" defTabSz="931474">
              <a:buAutoNum type="arabicPeriod"/>
              <a:defRPr/>
            </a:pPr>
            <a:r>
              <a:rPr lang="en-US" baseline="0" dirty="0"/>
              <a:t>Verifying that the invoice has been received and matched against the PO</a:t>
            </a:r>
          </a:p>
          <a:p>
            <a:pPr marL="229938" indent="-229938" defTabSz="931474">
              <a:buAutoNum type="arabicPeriod"/>
              <a:defRPr/>
            </a:pPr>
            <a:r>
              <a:rPr lang="en-US" baseline="0" dirty="0"/>
              <a:t>Validating that if a remaining balance exists, it is not related to outstanding invoices for products or services delivered within the award period</a:t>
            </a:r>
          </a:p>
          <a:p>
            <a:pPr marL="229938" indent="-229938" defTabSz="931474">
              <a:buAutoNum type="arabicPeriod"/>
              <a:defRPr/>
            </a:pPr>
            <a:r>
              <a:rPr lang="en-US" baseline="0" dirty="0"/>
              <a:t>Contacting their purchasing group to ask them to remove the lien</a:t>
            </a:r>
          </a:p>
          <a:p>
            <a:pPr marL="229938" indent="-229938" defTabSz="931474">
              <a:buAutoNum type="arabicPeriod"/>
              <a:defRPr/>
            </a:pPr>
            <a:r>
              <a:rPr lang="en-US" baseline="0" dirty="0"/>
              <a:t>Verifying that the lien removal occurred</a:t>
            </a:r>
          </a:p>
        </p:txBody>
      </p:sp>
      <p:sp>
        <p:nvSpPr>
          <p:cNvPr id="4" name="Slide Number Placeholder 3"/>
          <p:cNvSpPr>
            <a:spLocks noGrp="1"/>
          </p:cNvSpPr>
          <p:nvPr>
            <p:ph type="sldNum" sz="quarter" idx="10"/>
          </p:nvPr>
        </p:nvSpPr>
        <p:spPr/>
        <p:txBody>
          <a:bodyPr/>
          <a:lstStyle/>
          <a:p>
            <a:fld id="{336E1D9A-2373-4E9F-A958-F8B527B5A272}" type="slidenum">
              <a:rPr lang="en-US" smtClean="0"/>
              <a:t>17</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2" lvl="1" indent="-171372" defTabSz="913983">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18</a:t>
            </a:fld>
            <a:endParaRPr lang="en-US"/>
          </a:p>
        </p:txBody>
      </p:sp>
    </p:spTree>
    <p:extLst>
      <p:ext uri="{BB962C8B-B14F-4D97-AF65-F5344CB8AC3E}">
        <p14:creationId xmlns:p14="http://schemas.microsoft.com/office/powerpoint/2010/main" val="361433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72" lvl="1" indent="-171372" defTabSz="913983">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19</a:t>
            </a:fld>
            <a:endParaRPr lang="en-US"/>
          </a:p>
        </p:txBody>
      </p:sp>
    </p:spTree>
    <p:extLst>
      <p:ext uri="{BB962C8B-B14F-4D97-AF65-F5344CB8AC3E}">
        <p14:creationId xmlns:p14="http://schemas.microsoft.com/office/powerpoint/2010/main" val="361433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dirty="0"/>
              <a:t>The only really ‘new’ procedures are adding more advanced noticing before expiration</a:t>
            </a:r>
            <a:r>
              <a:rPr lang="en-US" baseline="0" dirty="0"/>
              <a:t> date</a:t>
            </a:r>
            <a:r>
              <a:rPr lang="en-US" dirty="0"/>
              <a:t>, </a:t>
            </a:r>
            <a:r>
              <a:rPr lang="en-US" baseline="0" dirty="0"/>
              <a:t>requiring accruals for expenses not yet posted, recording and reporting cost share, and deficit clearing of all overages to department fund. </a:t>
            </a:r>
          </a:p>
          <a:p>
            <a:pPr defTabSz="931474">
              <a:defRPr/>
            </a:pPr>
            <a:endParaRPr lang="en-US" baseline="0" dirty="0"/>
          </a:p>
          <a:p>
            <a:pPr defTabSz="931474">
              <a:defRPr/>
            </a:pPr>
            <a:endParaRPr lang="en-US" baseline="0" dirty="0"/>
          </a:p>
        </p:txBody>
      </p:sp>
      <p:sp>
        <p:nvSpPr>
          <p:cNvPr id="4" name="Slide Number Placeholder 3"/>
          <p:cNvSpPr>
            <a:spLocks noGrp="1"/>
          </p:cNvSpPr>
          <p:nvPr>
            <p:ph type="sldNum" sz="quarter" idx="10"/>
          </p:nvPr>
        </p:nvSpPr>
        <p:spPr/>
        <p:txBody>
          <a:bodyPr/>
          <a:lstStyle/>
          <a:p>
            <a:fld id="{336E1D9A-2373-4E9F-A958-F8B527B5A272}" type="slidenum">
              <a:rPr lang="en-US" smtClean="0"/>
              <a:t>2</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3983">
              <a:defRPr/>
            </a:pPr>
            <a:endParaRPr lang="en-US" dirty="0"/>
          </a:p>
          <a:p>
            <a:r>
              <a:rPr lang="en-US" dirty="0"/>
              <a:t> </a:t>
            </a:r>
          </a:p>
        </p:txBody>
      </p:sp>
      <p:sp>
        <p:nvSpPr>
          <p:cNvPr id="4" name="Slide Number Placeholder 3"/>
          <p:cNvSpPr>
            <a:spLocks noGrp="1"/>
          </p:cNvSpPr>
          <p:nvPr>
            <p:ph type="sldNum" sz="quarter" idx="10"/>
          </p:nvPr>
        </p:nvSpPr>
        <p:spPr/>
        <p:txBody>
          <a:bodyPr/>
          <a:lstStyle/>
          <a:p>
            <a:fld id="{336E1D9A-2373-4E9F-A958-F8B527B5A272}" type="slidenum">
              <a:rPr lang="en-US" smtClean="0"/>
              <a:t>20</a:t>
            </a:fld>
            <a:endParaRPr lang="en-US"/>
          </a:p>
        </p:txBody>
      </p:sp>
    </p:spTree>
    <p:extLst>
      <p:ext uri="{BB962C8B-B14F-4D97-AF65-F5344CB8AC3E}">
        <p14:creationId xmlns:p14="http://schemas.microsoft.com/office/powerpoint/2010/main" val="361433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841">
              <a:defRPr/>
            </a:pPr>
            <a:endParaRPr lang="en-US" dirty="0"/>
          </a:p>
        </p:txBody>
      </p:sp>
    </p:spTree>
    <p:extLst>
      <p:ext uri="{BB962C8B-B14F-4D97-AF65-F5344CB8AC3E}">
        <p14:creationId xmlns:p14="http://schemas.microsoft.com/office/powerpoint/2010/main" val="416791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6E1D9A-2373-4E9F-A958-F8B527B5A272}" type="slidenum">
              <a:rPr lang="en-US" smtClean="0"/>
              <a:t>22</a:t>
            </a:fld>
            <a:endParaRPr lang="en-US"/>
          </a:p>
        </p:txBody>
      </p:sp>
    </p:spTree>
    <p:extLst>
      <p:ext uri="{BB962C8B-B14F-4D97-AF65-F5344CB8AC3E}">
        <p14:creationId xmlns:p14="http://schemas.microsoft.com/office/powerpoint/2010/main" val="81841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23</a:t>
            </a:fld>
            <a:endParaRPr lang="en-US"/>
          </a:p>
        </p:txBody>
      </p:sp>
    </p:spTree>
    <p:extLst>
      <p:ext uri="{BB962C8B-B14F-4D97-AF65-F5344CB8AC3E}">
        <p14:creationId xmlns:p14="http://schemas.microsoft.com/office/powerpoint/2010/main" val="2939705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6E1D9A-2373-4E9F-A958-F8B527B5A272}" type="slidenum">
              <a:rPr lang="en-US" smtClean="0"/>
              <a:t>24</a:t>
            </a:fld>
            <a:endParaRPr lang="en-US"/>
          </a:p>
        </p:txBody>
      </p:sp>
    </p:spTree>
    <p:extLst>
      <p:ext uri="{BB962C8B-B14F-4D97-AF65-F5344CB8AC3E}">
        <p14:creationId xmlns:p14="http://schemas.microsoft.com/office/powerpoint/2010/main" val="26022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Tasks to be completed in each closeout phase, as well as the completion deadlines, have not changed. </a:t>
            </a:r>
            <a:r>
              <a:rPr lang="en-US" i="1" baseline="0" dirty="0">
                <a:solidFill>
                  <a:srgbClr val="FF0000"/>
                </a:solidFill>
              </a:rPr>
              <a:t>The standard 90-day time period for closing awards remains the same</a:t>
            </a:r>
            <a:r>
              <a:rPr lang="en-US" i="0" baseline="0" dirty="0">
                <a:solidFill>
                  <a:srgbClr val="FF0000"/>
                </a:solidFill>
              </a:rPr>
              <a:t>.  </a:t>
            </a:r>
            <a:r>
              <a:rPr lang="en-US" i="0" baseline="0" dirty="0">
                <a:solidFill>
                  <a:schemeClr val="tx1"/>
                </a:solidFill>
              </a:rPr>
              <a:t>T</a:t>
            </a:r>
            <a:r>
              <a:rPr lang="en-US" i="0" baseline="0" dirty="0"/>
              <a:t>he Award Closeout Certification form (replaces the Concurrence Report) is submitted the day after the GL is closed for the award’s closing month, the award close/Final Financial Report still due date is still +90 days. </a:t>
            </a: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3</a:t>
            </a:fld>
            <a:endParaRPr lang="en-US"/>
          </a:p>
        </p:txBody>
      </p:sp>
    </p:spTree>
    <p:extLst>
      <p:ext uri="{BB962C8B-B14F-4D97-AF65-F5344CB8AC3E}">
        <p14:creationId xmlns:p14="http://schemas.microsoft.com/office/powerpoint/2010/main" val="776361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baseline="0" dirty="0"/>
              <a:t>CSS-RA/Department should not wait for CGA notices to meet with PI and begin planning/closing out an award. </a:t>
            </a:r>
            <a:r>
              <a:rPr lang="en-US" dirty="0"/>
              <a:t>Shift</a:t>
            </a:r>
            <a:r>
              <a:rPr lang="en-US" baseline="0" dirty="0"/>
              <a:t> the ‘closeout’ focus to finalizing award financial activity BEFORE the expiration date (rather than during the Adjustment Period). </a:t>
            </a:r>
            <a:endParaRPr lang="en-US" dirty="0"/>
          </a:p>
          <a:p>
            <a:pPr defTabSz="931474">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4</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5</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tasks that should be initiated/completed </a:t>
            </a:r>
            <a:r>
              <a:rPr lang="en-US" i="0" dirty="0"/>
              <a:t>before the award expires </a:t>
            </a:r>
            <a:r>
              <a:rPr lang="en-US" i="1" dirty="0"/>
              <a:t>remain the same</a:t>
            </a:r>
            <a:r>
              <a:rPr lang="en-US" dirty="0"/>
              <a:t>. </a:t>
            </a:r>
          </a:p>
          <a:p>
            <a:endParaRPr lang="en-US" dirty="0"/>
          </a:p>
          <a:p>
            <a:r>
              <a:rPr lang="en-US" dirty="0"/>
              <a:t>CGA will provide</a:t>
            </a:r>
            <a:r>
              <a:rPr lang="en-US" baseline="0" dirty="0"/>
              <a:t> more advance notice to assist CSS-RA/</a:t>
            </a:r>
            <a:r>
              <a:rPr lang="en-US" baseline="0" dirty="0" err="1"/>
              <a:t>Dept</a:t>
            </a:r>
            <a:r>
              <a:rPr lang="en-US" baseline="0" dirty="0"/>
              <a:t> with completing award financial activities well in advance of award termination date. </a:t>
            </a:r>
            <a:r>
              <a:rPr lang="en-US" dirty="0"/>
              <a:t>Deadlines</a:t>
            </a:r>
            <a:r>
              <a:rPr lang="en-US" baseline="0" dirty="0"/>
              <a:t> will be universally reinforced to ensure these tasks are accomplished in the correct timeframe. </a:t>
            </a: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6</a:t>
            </a:fld>
            <a:endParaRPr lang="en-US"/>
          </a:p>
        </p:txBody>
      </p:sp>
    </p:spTree>
    <p:extLst>
      <p:ext uri="{BB962C8B-B14F-4D97-AF65-F5344CB8AC3E}">
        <p14:creationId xmlns:p14="http://schemas.microsoft.com/office/powerpoint/2010/main" val="2287168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dirty="0"/>
              <a:t>Use the Adjustment Period to verify expenses</a:t>
            </a:r>
            <a:r>
              <a:rPr lang="en-US" baseline="0" dirty="0"/>
              <a:t> and</a:t>
            </a:r>
            <a:r>
              <a:rPr lang="en-US" dirty="0"/>
              <a:t> accrue for expenses not yet posted so that everything is recorded in the GL and is accurate</a:t>
            </a:r>
            <a:r>
              <a:rPr lang="en-US" baseline="0" dirty="0"/>
              <a:t> and allowable (this is not the time to finalize invoices or costs – that should already be done). </a:t>
            </a: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7</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474">
              <a:defRPr/>
            </a:pPr>
            <a:r>
              <a:rPr lang="en-US" baseline="0" dirty="0"/>
              <a:t>If award financial activity has been initiated/completed BEFORE the expiration date (i.e., if Best Practice is followed), the Adjustment Period deadlines should be achievable. </a:t>
            </a:r>
          </a:p>
          <a:p>
            <a:pPr defTabSz="931474">
              <a:defRPr/>
            </a:pPr>
            <a:endParaRPr lang="en-US" baseline="0" dirty="0"/>
          </a:p>
          <a:p>
            <a:pPr defTabSz="931474">
              <a:defRPr/>
            </a:pPr>
            <a:r>
              <a:rPr lang="en-US" dirty="0"/>
              <a:t>Actual number of days for adjustment activities varies slightly. Make all adjustments by the cut-off date for the second GL cycle after the award expiration date. The Award Closeout Certification form is due the day after the GL is closed the day after the GL is closed for the award’s closing month.</a:t>
            </a:r>
          </a:p>
          <a:p>
            <a:pPr defTabSz="931474">
              <a:defRPr/>
            </a:pPr>
            <a:endParaRPr lang="en-US" dirty="0"/>
          </a:p>
          <a:p>
            <a:pPr defTabSz="931474">
              <a:defRPr/>
            </a:pPr>
            <a:endParaRPr lang="en-US" dirty="0"/>
          </a:p>
        </p:txBody>
      </p:sp>
      <p:sp>
        <p:nvSpPr>
          <p:cNvPr id="4" name="Slide Number Placeholder 3"/>
          <p:cNvSpPr>
            <a:spLocks noGrp="1"/>
          </p:cNvSpPr>
          <p:nvPr>
            <p:ph type="sldNum" sz="quarter" idx="10"/>
          </p:nvPr>
        </p:nvSpPr>
        <p:spPr/>
        <p:txBody>
          <a:bodyPr/>
          <a:lstStyle/>
          <a:p>
            <a:fld id="{336E1D9A-2373-4E9F-A958-F8B527B5A272}" type="slidenum">
              <a:rPr lang="en-US" smtClean="0"/>
              <a:t>8</a:t>
            </a:fld>
            <a:endParaRPr lang="en-US"/>
          </a:p>
        </p:txBody>
      </p:sp>
    </p:spTree>
    <p:extLst>
      <p:ext uri="{BB962C8B-B14F-4D97-AF65-F5344CB8AC3E}">
        <p14:creationId xmlns:p14="http://schemas.microsoft.com/office/powerpoint/2010/main" val="3799501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Actual number of days for adjustment activities varies slightly because it is based on the accounting month close date. Expiration date ~70 days (day after the GL is closed for the award’s closing month) is the last date for approved Closeout Certification form submission. ONLY CHARGES</a:t>
            </a:r>
            <a:r>
              <a:rPr lang="en-US" baseline="0" dirty="0"/>
              <a:t> RECODED IN THE GL CAN BE INVOICED. </a:t>
            </a:r>
            <a:endParaRPr lang="en-US" dirty="0"/>
          </a:p>
          <a:p>
            <a:endParaRPr lang="en-US" baseline="0" dirty="0"/>
          </a:p>
          <a:p>
            <a:r>
              <a:rPr lang="en-US" baseline="0" dirty="0"/>
              <a:t>Use the award spending plan, PO, </a:t>
            </a:r>
            <a:r>
              <a:rPr lang="en-US" baseline="0" dirty="0" err="1"/>
              <a:t>subaward</a:t>
            </a:r>
            <a:r>
              <a:rPr lang="en-US" baseline="0" dirty="0"/>
              <a:t> contract, etc. to estimate the dollar amount to accrue for expenses not yet received/invoiced.</a:t>
            </a:r>
          </a:p>
          <a:p>
            <a:endParaRPr lang="en-US" baseline="0" dirty="0"/>
          </a:p>
        </p:txBody>
      </p:sp>
      <p:sp>
        <p:nvSpPr>
          <p:cNvPr id="4" name="Slide Number Placeholder 3"/>
          <p:cNvSpPr>
            <a:spLocks noGrp="1"/>
          </p:cNvSpPr>
          <p:nvPr>
            <p:ph type="sldNum" sz="quarter" idx="10"/>
          </p:nvPr>
        </p:nvSpPr>
        <p:spPr/>
        <p:txBody>
          <a:bodyPr/>
          <a:lstStyle/>
          <a:p>
            <a:fld id="{336E1D9A-2373-4E9F-A958-F8B527B5A272}" type="slidenum">
              <a:rPr lang="en-US" smtClean="0"/>
              <a:t>9</a:t>
            </a:fld>
            <a:endParaRPr lang="en-US"/>
          </a:p>
        </p:txBody>
      </p:sp>
    </p:spTree>
    <p:extLst>
      <p:ext uri="{BB962C8B-B14F-4D97-AF65-F5344CB8AC3E}">
        <p14:creationId xmlns:p14="http://schemas.microsoft.com/office/powerpoint/2010/main" val="228716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760958"/>
            <a:ext cx="6813884" cy="1639468"/>
          </a:xfrm>
          <a:prstGeom prst="rect">
            <a:avLst/>
          </a:prstGeom>
        </p:spPr>
        <p:txBody>
          <a:bodyPr>
            <a:noAutofit/>
          </a:bodyPr>
          <a:lstStyle>
            <a:lvl1pPr algn="l">
              <a:defRPr sz="5000">
                <a:solidFill>
                  <a:srgbClr val="E09E19"/>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11884"/>
            <a:ext cx="6400800" cy="1113590"/>
          </a:xfrm>
          <a:prstGeom prst="rect">
            <a:avLst/>
          </a:prstGeom>
        </p:spPr>
        <p:txBody>
          <a:bodyPr/>
          <a:lstStyle>
            <a:lvl1pPr marL="0" indent="0" algn="l">
              <a:buNone/>
              <a:defRPr>
                <a:solidFill>
                  <a:srgbClr val="0032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513" y="1509993"/>
            <a:ext cx="4186671" cy="44543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729" y="1509993"/>
            <a:ext cx="4186671" cy="445433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2000448"/>
      </p:ext>
    </p:extLst>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91" y="274544"/>
            <a:ext cx="8229023"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490" y="1535206"/>
            <a:ext cx="4039465" cy="640136"/>
          </a:xfrm>
        </p:spPr>
        <p:txBody>
          <a:bodyPr anchor="b"/>
          <a:lstStyle>
            <a:lvl1pPr marL="0" indent="0">
              <a:buNone/>
              <a:defRPr sz="2200" b="1"/>
            </a:lvl1pPr>
            <a:lvl2pPr marL="410243" indent="0">
              <a:buNone/>
              <a:defRPr sz="1800" b="1"/>
            </a:lvl2pPr>
            <a:lvl3pPr marL="820487" indent="0">
              <a:buNone/>
              <a:defRPr sz="1600" b="1"/>
            </a:lvl3pPr>
            <a:lvl4pPr marL="1230730" indent="0">
              <a:buNone/>
              <a:defRPr sz="1400" b="1"/>
            </a:lvl4pPr>
            <a:lvl5pPr marL="1640973" indent="0">
              <a:buNone/>
              <a:defRPr sz="1400" b="1"/>
            </a:lvl5pPr>
            <a:lvl6pPr marL="2051216" indent="0">
              <a:buNone/>
              <a:defRPr sz="1400" b="1"/>
            </a:lvl6pPr>
            <a:lvl7pPr marL="2461461" indent="0">
              <a:buNone/>
              <a:defRPr sz="1400" b="1"/>
            </a:lvl7pPr>
            <a:lvl8pPr marL="2871703" indent="0">
              <a:buNone/>
              <a:defRPr sz="1400" b="1"/>
            </a:lvl8pPr>
            <a:lvl9pPr marL="3281946" indent="0">
              <a:buNone/>
              <a:defRPr sz="1400" b="1"/>
            </a:lvl9pPr>
          </a:lstStyle>
          <a:p>
            <a:pPr lvl="0"/>
            <a:r>
              <a:rPr lang="en-US"/>
              <a:t>Click to edit Master text styles</a:t>
            </a:r>
          </a:p>
        </p:txBody>
      </p:sp>
      <p:sp>
        <p:nvSpPr>
          <p:cNvPr id="4" name="Content Placeholder 3"/>
          <p:cNvSpPr>
            <a:spLocks noGrp="1"/>
          </p:cNvSpPr>
          <p:nvPr>
            <p:ph sz="half" idx="2"/>
          </p:nvPr>
        </p:nvSpPr>
        <p:spPr>
          <a:xfrm>
            <a:off x="457490" y="2175344"/>
            <a:ext cx="4039465"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604" y="1535206"/>
            <a:ext cx="4040909" cy="640136"/>
          </a:xfrm>
        </p:spPr>
        <p:txBody>
          <a:bodyPr anchor="b"/>
          <a:lstStyle>
            <a:lvl1pPr marL="0" indent="0">
              <a:buNone/>
              <a:defRPr sz="2200" b="1"/>
            </a:lvl1pPr>
            <a:lvl2pPr marL="410243" indent="0">
              <a:buNone/>
              <a:defRPr sz="1800" b="1"/>
            </a:lvl2pPr>
            <a:lvl3pPr marL="820487" indent="0">
              <a:buNone/>
              <a:defRPr sz="1600" b="1"/>
            </a:lvl3pPr>
            <a:lvl4pPr marL="1230730" indent="0">
              <a:buNone/>
              <a:defRPr sz="1400" b="1"/>
            </a:lvl4pPr>
            <a:lvl5pPr marL="1640973" indent="0">
              <a:buNone/>
              <a:defRPr sz="1400" b="1"/>
            </a:lvl5pPr>
            <a:lvl6pPr marL="2051216" indent="0">
              <a:buNone/>
              <a:defRPr sz="1400" b="1"/>
            </a:lvl6pPr>
            <a:lvl7pPr marL="2461461" indent="0">
              <a:buNone/>
              <a:defRPr sz="1400" b="1"/>
            </a:lvl7pPr>
            <a:lvl8pPr marL="2871703" indent="0">
              <a:buNone/>
              <a:defRPr sz="1400" b="1"/>
            </a:lvl8pPr>
            <a:lvl9pPr marL="3281946"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604" y="2175344"/>
            <a:ext cx="4040909"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4377150"/>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97265388"/>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587622"/>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1" y="273145"/>
            <a:ext cx="3007591" cy="116261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4762" y="273144"/>
            <a:ext cx="5111751" cy="5853672"/>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491" y="1435755"/>
            <a:ext cx="3007591" cy="4691062"/>
          </a:xfrm>
        </p:spPr>
        <p:txBody>
          <a:bodyPr/>
          <a:lstStyle>
            <a:lvl1pPr marL="0" indent="0">
              <a:buNone/>
              <a:defRPr sz="1300"/>
            </a:lvl1pPr>
            <a:lvl2pPr marL="410243" indent="0">
              <a:buNone/>
              <a:defRPr sz="1100"/>
            </a:lvl2pPr>
            <a:lvl3pPr marL="820487" indent="0">
              <a:buNone/>
              <a:defRPr sz="900"/>
            </a:lvl3pPr>
            <a:lvl4pPr marL="1230730" indent="0">
              <a:buNone/>
              <a:defRPr sz="800"/>
            </a:lvl4pPr>
            <a:lvl5pPr marL="1640973" indent="0">
              <a:buNone/>
              <a:defRPr sz="800"/>
            </a:lvl5pPr>
            <a:lvl6pPr marL="2051216" indent="0">
              <a:buNone/>
              <a:defRPr sz="800"/>
            </a:lvl6pPr>
            <a:lvl7pPr marL="2461461" indent="0">
              <a:buNone/>
              <a:defRPr sz="800"/>
            </a:lvl7pPr>
            <a:lvl8pPr marL="2871703" indent="0">
              <a:buNone/>
              <a:defRPr sz="800"/>
            </a:lvl8pPr>
            <a:lvl9pPr marL="3281946" indent="0">
              <a:buNone/>
              <a:defRPr sz="800"/>
            </a:lvl9pPr>
          </a:lstStyle>
          <a:p>
            <a:pPr lvl="0"/>
            <a:r>
              <a:rPr lang="en-US"/>
              <a:t>Click to edit Master text styles</a:t>
            </a:r>
          </a:p>
        </p:txBody>
      </p:sp>
    </p:spTree>
    <p:extLst>
      <p:ext uri="{BB962C8B-B14F-4D97-AF65-F5344CB8AC3E}">
        <p14:creationId xmlns:p14="http://schemas.microsoft.com/office/powerpoint/2010/main" val="1545607343"/>
      </p:ext>
    </p:extLst>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4" y="4800323"/>
            <a:ext cx="5486977" cy="567297"/>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434" y="612123"/>
            <a:ext cx="5486977" cy="4115360"/>
          </a:xfrm>
        </p:spPr>
        <p:txBody>
          <a:bodyPr/>
          <a:lstStyle>
            <a:lvl1pPr marL="0" indent="0">
              <a:buNone/>
              <a:defRPr sz="2900"/>
            </a:lvl1pPr>
            <a:lvl2pPr marL="410243" indent="0">
              <a:buNone/>
              <a:defRPr sz="2500"/>
            </a:lvl2pPr>
            <a:lvl3pPr marL="820487" indent="0">
              <a:buNone/>
              <a:defRPr sz="2200"/>
            </a:lvl3pPr>
            <a:lvl4pPr marL="1230730" indent="0">
              <a:buNone/>
              <a:defRPr sz="1800"/>
            </a:lvl4pPr>
            <a:lvl5pPr marL="1640973" indent="0">
              <a:buNone/>
              <a:defRPr sz="1800"/>
            </a:lvl5pPr>
            <a:lvl6pPr marL="2051216" indent="0">
              <a:buNone/>
              <a:defRPr sz="1800"/>
            </a:lvl6pPr>
            <a:lvl7pPr marL="2461461" indent="0">
              <a:buNone/>
              <a:defRPr sz="1800"/>
            </a:lvl7pPr>
            <a:lvl8pPr marL="2871703" indent="0">
              <a:buNone/>
              <a:defRPr sz="1800"/>
            </a:lvl8pPr>
            <a:lvl9pPr marL="3281946" indent="0">
              <a:buNone/>
              <a:defRPr sz="1800"/>
            </a:lvl9pPr>
          </a:lstStyle>
          <a:p>
            <a:pPr lvl="0"/>
            <a:endParaRPr lang="en-US" noProof="0" dirty="0"/>
          </a:p>
        </p:txBody>
      </p:sp>
      <p:sp>
        <p:nvSpPr>
          <p:cNvPr id="4" name="Text Placeholder 3"/>
          <p:cNvSpPr>
            <a:spLocks noGrp="1"/>
          </p:cNvSpPr>
          <p:nvPr>
            <p:ph type="body" sz="half" idx="2"/>
          </p:nvPr>
        </p:nvSpPr>
        <p:spPr>
          <a:xfrm>
            <a:off x="1792434" y="5367618"/>
            <a:ext cx="5486977" cy="804022"/>
          </a:xfrm>
        </p:spPr>
        <p:txBody>
          <a:bodyPr/>
          <a:lstStyle>
            <a:lvl1pPr marL="0" indent="0">
              <a:buNone/>
              <a:defRPr sz="1300"/>
            </a:lvl1pPr>
            <a:lvl2pPr marL="410243" indent="0">
              <a:buNone/>
              <a:defRPr sz="1100"/>
            </a:lvl2pPr>
            <a:lvl3pPr marL="820487" indent="0">
              <a:buNone/>
              <a:defRPr sz="900"/>
            </a:lvl3pPr>
            <a:lvl4pPr marL="1230730" indent="0">
              <a:buNone/>
              <a:defRPr sz="800"/>
            </a:lvl4pPr>
            <a:lvl5pPr marL="1640973" indent="0">
              <a:buNone/>
              <a:defRPr sz="800"/>
            </a:lvl5pPr>
            <a:lvl6pPr marL="2051216" indent="0">
              <a:buNone/>
              <a:defRPr sz="800"/>
            </a:lvl6pPr>
            <a:lvl7pPr marL="2461461" indent="0">
              <a:buNone/>
              <a:defRPr sz="800"/>
            </a:lvl7pPr>
            <a:lvl8pPr marL="2871703" indent="0">
              <a:buNone/>
              <a:defRPr sz="800"/>
            </a:lvl8pPr>
            <a:lvl9pPr marL="3281946" indent="0">
              <a:buNone/>
              <a:defRPr sz="800"/>
            </a:lvl9pPr>
          </a:lstStyle>
          <a:p>
            <a:pPr lvl="0"/>
            <a:r>
              <a:rPr lang="en-US"/>
              <a:t>Click to edit Master text styles</a:t>
            </a:r>
          </a:p>
        </p:txBody>
      </p:sp>
    </p:spTree>
    <p:extLst>
      <p:ext uri="{BB962C8B-B14F-4D97-AF65-F5344CB8AC3E}">
        <p14:creationId xmlns:p14="http://schemas.microsoft.com/office/powerpoint/2010/main" val="77229357"/>
      </p:ext>
    </p:extLst>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5482359"/>
      </p:ext>
    </p:extLst>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149" y="152682"/>
            <a:ext cx="2127251" cy="5811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513" y="152682"/>
            <a:ext cx="6246091" cy="581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0130206"/>
      </p:ext>
    </p:extLst>
  </p:cSld>
  <p:clrMapOvr>
    <a:masterClrMapping/>
  </p:clrMapOvr>
  <p:transition xmlns:p14="http://schemas.microsoft.com/office/powerpoint/2010/mai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8877" y="152682"/>
            <a:ext cx="7315488" cy="914680"/>
          </a:xfrm>
        </p:spPr>
        <p:txBody>
          <a:bodyPr/>
          <a:lstStyle/>
          <a:p>
            <a:r>
              <a:rPr lang="en-US"/>
              <a:t>Click to edit Master title style</a:t>
            </a:r>
          </a:p>
        </p:txBody>
      </p:sp>
      <p:sp>
        <p:nvSpPr>
          <p:cNvPr id="3" name="Content Placeholder 2"/>
          <p:cNvSpPr>
            <a:spLocks noGrp="1"/>
          </p:cNvSpPr>
          <p:nvPr>
            <p:ph sz="half" idx="1"/>
          </p:nvPr>
        </p:nvSpPr>
        <p:spPr>
          <a:xfrm>
            <a:off x="304513" y="1509993"/>
            <a:ext cx="4186671" cy="4454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29729" y="1509993"/>
            <a:ext cx="4186671" cy="4454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1984391"/>
      </p:ext>
    </p:extLst>
  </p:cSld>
  <p:clrMapOvr>
    <a:masterClrMapping/>
  </p:clrMapOvr>
  <p:transition xmlns:p14="http://schemas.microsoft.com/office/powerpoint/2010/mai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35790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31822"/>
            <a:ext cx="8446168" cy="115035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82600" y="3202490"/>
            <a:ext cx="8446168" cy="206466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254639" y="6341227"/>
            <a:ext cx="869563" cy="365125"/>
          </a:xfrm>
          <a:prstGeom prst="rect">
            <a:avLst/>
          </a:prstGeom>
        </p:spPr>
        <p:txBody>
          <a:bodyPr/>
          <a:lstStyle>
            <a:lvl1pPr>
              <a:defRPr sz="1100">
                <a:solidFill>
                  <a:schemeClr val="bg1"/>
                </a:solidFill>
                <a:latin typeface="Lucida Grande"/>
                <a:cs typeface="Lucida Grande"/>
              </a:defRPr>
            </a:lvl1pPr>
          </a:lstStyle>
          <a:p>
            <a:endParaRPr lang="en-US" dirty="0"/>
          </a:p>
        </p:txBody>
      </p:sp>
      <p:sp>
        <p:nvSpPr>
          <p:cNvPr id="5" name="Footer Placeholder 4"/>
          <p:cNvSpPr>
            <a:spLocks noGrp="1"/>
          </p:cNvSpPr>
          <p:nvPr>
            <p:ph type="ftr" sz="quarter" idx="11"/>
          </p:nvPr>
        </p:nvSpPr>
        <p:spPr>
          <a:xfrm>
            <a:off x="3124202" y="6341227"/>
            <a:ext cx="1153695" cy="365125"/>
          </a:xfrm>
          <a:prstGeom prst="rect">
            <a:avLst/>
          </a:prstGeom>
        </p:spPr>
        <p:txBody>
          <a:bodyPr/>
          <a:lstStyle>
            <a:lvl1pPr>
              <a:defRPr sz="1100">
                <a:solidFill>
                  <a:srgbClr val="FFFFFF"/>
                </a:solidFill>
                <a:latin typeface="Lucida Grande"/>
                <a:cs typeface="Lucida Grande"/>
              </a:defRPr>
            </a:lvl1pPr>
          </a:lstStyle>
          <a:p>
            <a:endParaRPr lang="en-US" dirty="0"/>
          </a:p>
        </p:txBody>
      </p:sp>
      <p:sp>
        <p:nvSpPr>
          <p:cNvPr id="6" name="Slide Number Placeholder 5"/>
          <p:cNvSpPr>
            <a:spLocks noGrp="1"/>
          </p:cNvSpPr>
          <p:nvPr>
            <p:ph type="sldNum" sz="quarter" idx="12"/>
          </p:nvPr>
        </p:nvSpPr>
        <p:spPr>
          <a:xfrm>
            <a:off x="8625608" y="6524666"/>
            <a:ext cx="427789" cy="363369"/>
          </a:xfrm>
          <a:prstGeom prst="rect">
            <a:avLst/>
          </a:prstGeom>
        </p:spPr>
        <p:txBody>
          <a:bodyPr/>
          <a:lstStyle>
            <a:lvl1pPr>
              <a:defRPr sz="1100">
                <a:solidFill>
                  <a:srgbClr val="FFFFFF"/>
                </a:solidFill>
                <a:latin typeface="Lucida Grande"/>
                <a:cs typeface="Lucida Grande"/>
              </a:defRPr>
            </a:lvl1pPr>
          </a:lstStyle>
          <a:p>
            <a:fld id="{F1D3A6B4-A3CB-B549-857F-2C2677306614}" type="slidenum">
              <a:rPr lang="en-US" smtClean="0"/>
              <a:pPr/>
              <a:t>‹#›</a:t>
            </a:fld>
            <a:endParaRPr lang="en-US" dirty="0"/>
          </a:p>
        </p:txBody>
      </p:sp>
    </p:spTree>
    <p:extLst>
      <p:ext uri="{BB962C8B-B14F-4D97-AF65-F5344CB8AC3E}">
        <p14:creationId xmlns:p14="http://schemas.microsoft.com/office/powerpoint/2010/main" val="3581303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4005004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917684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a:t>Title is Arial Narrow pt. 28</a:t>
            </a:r>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074127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Tree>
    <p:extLst>
      <p:ext uri="{BB962C8B-B14F-4D97-AF65-F5344CB8AC3E}">
        <p14:creationId xmlns:p14="http://schemas.microsoft.com/office/powerpoint/2010/main" val="213053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0266794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2469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96205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7935747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405343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a:t>Title is Arial Narrow pt. 28</a:t>
            </a:r>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47370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223796"/>
            <a:ext cx="7772400" cy="1996573"/>
          </a:xfrm>
          <a:prstGeom prst="rect">
            <a:avLst/>
          </a:prstGeom>
        </p:spPr>
        <p:txBody>
          <a:bodyPr anchor="t">
            <a:noAutofit/>
          </a:bodyPr>
          <a:lstStyle>
            <a:lvl1pPr algn="l">
              <a:defRPr sz="5000" b="0" cap="none"/>
            </a:lvl1pPr>
          </a:lstStyle>
          <a:p>
            <a:r>
              <a:rPr lang="en-US" dirty="0"/>
              <a:t>Click to edit master </a:t>
            </a:r>
            <a:br>
              <a:rPr lang="en-US" dirty="0"/>
            </a:br>
            <a:r>
              <a:rPr lang="en-US" dirty="0"/>
              <a:t>title style</a:t>
            </a:r>
          </a:p>
        </p:txBody>
      </p:sp>
      <p:sp>
        <p:nvSpPr>
          <p:cNvPr id="3" name="Text Placeholder 2"/>
          <p:cNvSpPr>
            <a:spLocks noGrp="1"/>
          </p:cNvSpPr>
          <p:nvPr>
            <p:ph type="body" idx="1"/>
          </p:nvPr>
        </p:nvSpPr>
        <p:spPr>
          <a:xfrm>
            <a:off x="722313" y="2225842"/>
            <a:ext cx="7772400" cy="895685"/>
          </a:xfrm>
          <a:prstGeom prst="rect">
            <a:avLst/>
          </a:prstGeom>
        </p:spPr>
        <p:txBody>
          <a:bodyPr anchor="b">
            <a:normAutofit/>
          </a:bodyPr>
          <a:lstStyle>
            <a:lvl1pPr marL="0" indent="0">
              <a:buNone/>
              <a:defRPr sz="2200">
                <a:solidFill>
                  <a:srgbClr val="0032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7536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Tree>
    <p:extLst>
      <p:ext uri="{BB962C8B-B14F-4D97-AF65-F5344CB8AC3E}">
        <p14:creationId xmlns:p14="http://schemas.microsoft.com/office/powerpoint/2010/main" val="3794540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2304264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55273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6077054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5509456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760518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a:t>Title is Arial Narrow pt. 28</a:t>
            </a:r>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4695552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Tree>
    <p:extLst>
      <p:ext uri="{BB962C8B-B14F-4D97-AF65-F5344CB8AC3E}">
        <p14:creationId xmlns:p14="http://schemas.microsoft.com/office/powerpoint/2010/main" val="2082697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7924313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72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874546"/>
            <a:ext cx="795153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097755"/>
            <a:ext cx="4038600"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0"/>
          </p:nvPr>
        </p:nvSpPr>
        <p:spPr>
          <a:xfrm>
            <a:off x="4495801" y="2097755"/>
            <a:ext cx="3912937"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Subtitl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12230" cy="50977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8"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41589432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Subtitle-Bulletpoi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6446520" cy="498348"/>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3" name="Subtitle 2"/>
          <p:cNvSpPr>
            <a:spLocks noGrp="1"/>
          </p:cNvSpPr>
          <p:nvPr>
            <p:ph type="subTitle" idx="1" hasCustomPrompt="1"/>
          </p:nvPr>
        </p:nvSpPr>
        <p:spPr>
          <a:xfrm>
            <a:off x="365760" y="676656"/>
            <a:ext cx="6400800" cy="567267"/>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Subtitle is Arial Narrow, All Caps, pt 16</a:t>
            </a:r>
          </a:p>
        </p:txBody>
      </p:sp>
      <p:sp>
        <p:nvSpPr>
          <p:cNvPr id="4"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10072380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a:t>Title is Arial Narrow pt. 28</a:t>
            </a:r>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8474594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4246"/>
            <a:ext cx="6860540" cy="633694"/>
          </a:xfrm>
          <a:prstGeom prst="rect">
            <a:avLst/>
          </a:prstGeom>
        </p:spPr>
        <p:txBody>
          <a:bodyPr vert="horz"/>
          <a:lstStyle>
            <a:lvl1pPr algn="l">
              <a:defRPr sz="2800" b="1">
                <a:solidFill>
                  <a:srgbClr val="FFFFFF"/>
                </a:solidFill>
                <a:latin typeface="Arial Narrow"/>
                <a:cs typeface="Arial Narrow"/>
              </a:defRPr>
            </a:lvl1pPr>
          </a:lstStyle>
          <a:p>
            <a:r>
              <a:rPr lang="en-US" dirty="0"/>
              <a:t>Title is Arial Narrow pt. 28</a:t>
            </a:r>
          </a:p>
        </p:txBody>
      </p:sp>
      <p:sp>
        <p:nvSpPr>
          <p:cNvPr id="8"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10"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31148899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
        <p:nvSpPr>
          <p:cNvPr id="7" name="Slide Number Placeholder 5"/>
          <p:cNvSpPr>
            <a:spLocks noGrp="1"/>
          </p:cNvSpPr>
          <p:nvPr>
            <p:ph type="sldNum" sz="quarter" idx="4"/>
          </p:nvPr>
        </p:nvSpPr>
        <p:spPr>
          <a:xfrm>
            <a:off x="8726505" y="6497436"/>
            <a:ext cx="290509" cy="286806"/>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chemeClr val="bg1">
                    <a:lumMod val="50000"/>
                  </a:schemeClr>
                </a:solidFill>
                <a:latin typeface="Arial Narrow" pitchFamily="-106" charset="0"/>
                <a:ea typeface="Arial Narrow" pitchFamily="-106" charset="0"/>
                <a:cs typeface="Arial Narrow" pitchFamily="-106" charset="0"/>
              </a:defRPr>
            </a:lvl1pPr>
          </a:lstStyle>
          <a:p>
            <a:fld id="{EFD2656D-1963-1549-B61C-EC61E9853F90}" type="slidenum">
              <a:rPr lang="en-US" smtClean="0">
                <a:solidFill>
                  <a:srgbClr val="FFFFFF">
                    <a:lumMod val="50000"/>
                  </a:srgbClr>
                </a:solidFill>
              </a:rPr>
              <a:pPr/>
              <a:t>‹#›</a:t>
            </a:fld>
            <a:endParaRPr lang="en-US" dirty="0">
              <a:solidFill>
                <a:srgbClr val="FFFFFF">
                  <a:lumMod val="50000"/>
                </a:srgbClr>
              </a:solidFill>
            </a:endParaRPr>
          </a:p>
        </p:txBody>
      </p:sp>
      <p:sp>
        <p:nvSpPr>
          <p:cNvPr id="9"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None/>
              <a:defRPr sz="24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a:t>Click to edit Master text styles</a:t>
            </a:r>
          </a:p>
        </p:txBody>
      </p:sp>
    </p:spTree>
    <p:extLst>
      <p:ext uri="{BB962C8B-B14F-4D97-AF65-F5344CB8AC3E}">
        <p14:creationId xmlns:p14="http://schemas.microsoft.com/office/powerpoint/2010/main" val="1061781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726505" y="6497436"/>
            <a:ext cx="290509" cy="286806"/>
          </a:xfrm>
          <a:prstGeom prst="rect">
            <a:avLst/>
          </a:prstGeom>
        </p:spPr>
        <p:txBody>
          <a:bodyPr/>
          <a:lstStyle/>
          <a:p>
            <a:fld id="{EFD2656D-1963-1549-B61C-EC61E9853F90}" type="slidenum">
              <a:rPr lang="en-US" smtClean="0"/>
              <a:pPr/>
              <a:t>‹#›</a:t>
            </a:fld>
            <a:endParaRPr lang="en-US" dirty="0"/>
          </a:p>
        </p:txBody>
      </p:sp>
      <p:sp>
        <p:nvSpPr>
          <p:cNvPr id="5" name="Footer Placeholder 4"/>
          <p:cNvSpPr>
            <a:spLocks noGrp="1"/>
          </p:cNvSpPr>
          <p:nvPr>
            <p:ph type="ftr" sz="quarter" idx="3"/>
          </p:nvPr>
        </p:nvSpPr>
        <p:spPr>
          <a:xfrm>
            <a:off x="230287" y="6473954"/>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a:defRPr/>
            </a:pPr>
            <a:r>
              <a:rPr lang="en-US" dirty="0"/>
              <a:t>© 2012 Huron Consulting Group. All Rights Reserved. Proprietary &amp; Confidential.</a:t>
            </a:r>
          </a:p>
        </p:txBody>
      </p:sp>
    </p:spTree>
    <p:extLst>
      <p:ext uri="{BB962C8B-B14F-4D97-AF65-F5344CB8AC3E}">
        <p14:creationId xmlns:p14="http://schemas.microsoft.com/office/powerpoint/2010/main" val="2851600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3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17232"/>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381000" y="358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81000" y="5083969"/>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645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1" y="1041995"/>
            <a:ext cx="3008313" cy="404988"/>
          </a:xfrm>
        </p:spPr>
        <p:txBody>
          <a:bodyPr anchor="b"/>
          <a:lstStyle>
            <a:lvl1pPr algn="l">
              <a:defRPr sz="2000" b="1"/>
            </a:lvl1pPr>
          </a:lstStyle>
          <a:p>
            <a:r>
              <a:rPr lang="en-US" dirty="0" err="1"/>
              <a:t>Lorem</a:t>
            </a:r>
            <a:r>
              <a:rPr lang="en-US" dirty="0"/>
              <a:t> </a:t>
            </a:r>
            <a:r>
              <a:rPr lang="en-US" dirty="0" err="1"/>
              <a:t>ipsum</a:t>
            </a:r>
            <a:endParaRPr lang="en-US" dirty="0"/>
          </a:p>
        </p:txBody>
      </p:sp>
      <p:sp>
        <p:nvSpPr>
          <p:cNvPr id="8" name="Content Placeholder 2"/>
          <p:cNvSpPr>
            <a:spLocks noGrp="1"/>
          </p:cNvSpPr>
          <p:nvPr>
            <p:ph idx="1"/>
          </p:nvPr>
        </p:nvSpPr>
        <p:spPr>
          <a:xfrm>
            <a:off x="3575050" y="1041996"/>
            <a:ext cx="5111751"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2" hasCustomPrompt="1"/>
          </p:nvPr>
        </p:nvSpPr>
        <p:spPr>
          <a:xfrm>
            <a:off x="457201" y="1531652"/>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Lorem</a:t>
            </a:r>
            <a:r>
              <a:rPr lang="en-US" dirty="0"/>
              <a:t> </a:t>
            </a:r>
            <a:r>
              <a:rPr lang="en-US" dirty="0" err="1"/>
              <a:t>ipsum</a:t>
            </a:r>
            <a:endParaRPr lang="en-US" dirty="0"/>
          </a:p>
        </p:txBody>
      </p:sp>
    </p:spTree>
    <p:extLst>
      <p:ext uri="{BB962C8B-B14F-4D97-AF65-F5344CB8AC3E}">
        <p14:creationId xmlns:p14="http://schemas.microsoft.com/office/powerpoint/2010/main" val="233369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exp7"/>
          <p:cNvPicPr>
            <a:picLocks noChangeAspect="1" noChangeArrowheads="1"/>
          </p:cNvPicPr>
          <p:nvPr/>
        </p:nvPicPr>
        <p:blipFill>
          <a:blip r:embed="rId2" cstate="print"/>
          <a:srcRect/>
          <a:stretch>
            <a:fillRect/>
          </a:stretch>
        </p:blipFill>
        <p:spPr bwMode="auto">
          <a:xfrm>
            <a:off x="3" y="533683"/>
            <a:ext cx="4426239" cy="6324319"/>
          </a:xfrm>
          <a:prstGeom prst="rect">
            <a:avLst/>
          </a:prstGeom>
          <a:noFill/>
          <a:ln w="9525">
            <a:noFill/>
            <a:miter lim="800000"/>
            <a:headEnd/>
            <a:tailEnd/>
          </a:ln>
        </p:spPr>
      </p:pic>
      <p:sp>
        <p:nvSpPr>
          <p:cNvPr id="5" name="Rectangle 5"/>
          <p:cNvSpPr>
            <a:spLocks noChangeArrowheads="1"/>
          </p:cNvSpPr>
          <p:nvPr/>
        </p:nvSpPr>
        <p:spPr bwMode="auto">
          <a:xfrm>
            <a:off x="0" y="0"/>
            <a:ext cx="9144000" cy="1524000"/>
          </a:xfrm>
          <a:prstGeom prst="rect">
            <a:avLst/>
          </a:prstGeom>
          <a:gradFill rotWithShape="1">
            <a:gsLst>
              <a:gs pos="0">
                <a:srgbClr val="CBDAE7"/>
              </a:gs>
              <a:gs pos="100000">
                <a:schemeClr val="bg1"/>
              </a:gs>
            </a:gsLst>
            <a:lin ang="5400000" scaled="1"/>
          </a:gradFill>
          <a:ln w="9525">
            <a:noFill/>
            <a:miter lim="800000"/>
            <a:headEnd/>
            <a:tailEnd/>
          </a:ln>
          <a:effectLst/>
        </p:spPr>
        <p:txBody>
          <a:bodyPr wrap="none" lIns="82048" tIns="41025" rIns="82048" bIns="41025" anchor="ctr"/>
          <a:lstStyle/>
          <a:p>
            <a:pPr defTabSz="914400" eaLnBrk="0" fontAlgn="base" hangingPunct="0">
              <a:spcBef>
                <a:spcPct val="0"/>
              </a:spcBef>
              <a:spcAft>
                <a:spcPct val="0"/>
              </a:spcAft>
              <a:defRPr/>
            </a:pPr>
            <a:endParaRPr lang="en-US" sz="2500" b="1" i="1" dirty="0">
              <a:solidFill>
                <a:prstClr val="black"/>
              </a:solidFill>
              <a:cs typeface="Arial" charset="0"/>
            </a:endParaRPr>
          </a:p>
        </p:txBody>
      </p:sp>
      <p:sp>
        <p:nvSpPr>
          <p:cNvPr id="6" name="Text Box 6"/>
          <p:cNvSpPr txBox="1">
            <a:spLocks noChangeArrowheads="1"/>
          </p:cNvSpPr>
          <p:nvPr/>
        </p:nvSpPr>
        <p:spPr bwMode="auto">
          <a:xfrm>
            <a:off x="381004" y="533683"/>
            <a:ext cx="7010977" cy="584721"/>
          </a:xfrm>
          <a:prstGeom prst="rect">
            <a:avLst/>
          </a:prstGeom>
          <a:noFill/>
          <a:ln w="9525">
            <a:noFill/>
            <a:miter lim="800000"/>
            <a:headEnd/>
            <a:tailEnd/>
          </a:ln>
          <a:effectLst/>
        </p:spPr>
        <p:txBody>
          <a:bodyPr lIns="91387" tIns="45693" rIns="91387" bIns="45693">
            <a:spAutoFit/>
          </a:bodyPr>
          <a:lstStyle/>
          <a:p>
            <a:pPr defTabSz="914501" fontAlgn="base">
              <a:spcBef>
                <a:spcPct val="50000"/>
              </a:spcBef>
              <a:spcAft>
                <a:spcPct val="0"/>
              </a:spcAft>
              <a:defRPr/>
            </a:pPr>
            <a:r>
              <a:rPr lang="en-US" sz="3200" b="1" dirty="0">
                <a:solidFill>
                  <a:srgbClr val="336699"/>
                </a:solidFill>
                <a:latin typeface="Arial"/>
                <a:cs typeface="Arial" charset="0"/>
              </a:rPr>
              <a:t>University of California, Berkeley </a:t>
            </a:r>
          </a:p>
        </p:txBody>
      </p:sp>
      <p:sp>
        <p:nvSpPr>
          <p:cNvPr id="7" name="Line 8"/>
          <p:cNvSpPr>
            <a:spLocks noChangeShapeType="1"/>
          </p:cNvSpPr>
          <p:nvPr/>
        </p:nvSpPr>
        <p:spPr bwMode="auto">
          <a:xfrm>
            <a:off x="0" y="1524000"/>
            <a:ext cx="9144000" cy="0"/>
          </a:xfrm>
          <a:prstGeom prst="line">
            <a:avLst/>
          </a:prstGeom>
          <a:noFill/>
          <a:ln w="22225">
            <a:solidFill>
              <a:srgbClr val="FFCC00"/>
            </a:solidFill>
            <a:round/>
            <a:headEnd/>
            <a:tailEnd/>
          </a:ln>
          <a:effectLst/>
        </p:spPr>
        <p:txBody>
          <a:bodyPr lIns="82048" tIns="41025" rIns="82048" bIns="41025"/>
          <a:lstStyle/>
          <a:p>
            <a:pPr defTabSz="914400" eaLnBrk="0" fontAlgn="base" hangingPunct="0">
              <a:spcBef>
                <a:spcPct val="0"/>
              </a:spcBef>
              <a:spcAft>
                <a:spcPct val="0"/>
              </a:spcAft>
              <a:defRPr/>
            </a:pPr>
            <a:endParaRPr lang="en-US" sz="2500" b="1" i="1" dirty="0">
              <a:solidFill>
                <a:prstClr val="black"/>
              </a:solidFill>
              <a:cs typeface="Arial" charset="0"/>
            </a:endParaRPr>
          </a:p>
        </p:txBody>
      </p:sp>
      <p:sp>
        <p:nvSpPr>
          <p:cNvPr id="498691" name="Rectangle 3"/>
          <p:cNvSpPr>
            <a:spLocks noGrp="1" noChangeArrowheads="1"/>
          </p:cNvSpPr>
          <p:nvPr>
            <p:ph type="subTitle" idx="1"/>
          </p:nvPr>
        </p:nvSpPr>
        <p:spPr>
          <a:xfrm>
            <a:off x="4191002" y="4800322"/>
            <a:ext cx="4267489" cy="1752319"/>
          </a:xfrm>
        </p:spPr>
        <p:txBody>
          <a:bodyPr/>
          <a:lstStyle>
            <a:lvl1pPr marL="0" indent="0" algn="ctr">
              <a:buFont typeface="Wingdings" pitchFamily="2" charset="2"/>
              <a:buNone/>
              <a:defRPr sz="1400">
                <a:effectLst>
                  <a:outerShdw blurRad="38100" dist="38100" dir="2700000" algn="tl">
                    <a:srgbClr val="C0C0C0"/>
                  </a:outerShdw>
                </a:effectLst>
              </a:defRPr>
            </a:lvl1pPr>
          </a:lstStyle>
          <a:p>
            <a:r>
              <a:rPr lang="en-US"/>
              <a:t>Click to edit Master subtitle style</a:t>
            </a:r>
          </a:p>
        </p:txBody>
      </p:sp>
      <p:sp>
        <p:nvSpPr>
          <p:cNvPr id="498695" name="Rectangle 7"/>
          <p:cNvSpPr>
            <a:spLocks noGrp="1" noChangeArrowheads="1"/>
          </p:cNvSpPr>
          <p:nvPr>
            <p:ph type="ctrTitle"/>
          </p:nvPr>
        </p:nvSpPr>
        <p:spPr>
          <a:xfrm>
            <a:off x="3851854" y="2514323"/>
            <a:ext cx="5030932" cy="1470772"/>
          </a:xfrm>
        </p:spPr>
        <p:txBody>
          <a:bodyPr/>
          <a:lstStyle>
            <a:lvl1pPr algn="ctr">
              <a:defRPr sz="1800">
                <a:solidFill>
                  <a:schemeClr val="tx1"/>
                </a:solidFill>
                <a:effectLst>
                  <a:outerShdw blurRad="38100" dist="38100" dir="2700000" algn="tl">
                    <a:srgbClr val="C0C0C0"/>
                  </a:outerShdw>
                </a:effectLst>
                <a:latin typeface="Trebuchet MS" pitchFamily="34" charset="0"/>
              </a:defRPr>
            </a:lvl1pPr>
          </a:lstStyle>
          <a:p>
            <a:r>
              <a:rPr lang="en-US"/>
              <a:t>Click to edit Master title style</a:t>
            </a:r>
          </a:p>
        </p:txBody>
      </p:sp>
      <p:sp>
        <p:nvSpPr>
          <p:cNvPr id="8" name="Rectangle 2"/>
          <p:cNvSpPr>
            <a:spLocks noGrp="1" noChangeArrowheads="1"/>
          </p:cNvSpPr>
          <p:nvPr>
            <p:ph type="dt" sz="half" idx="10"/>
          </p:nvPr>
        </p:nvSpPr>
        <p:spPr bwMode="auto">
          <a:xfrm>
            <a:off x="457491" y="6245879"/>
            <a:ext cx="2133023" cy="476250"/>
          </a:xfrm>
          <a:prstGeom prst="rect">
            <a:avLst/>
          </a:prstGeom>
          <a:ln>
            <a:miter lim="800000"/>
            <a:headEnd/>
            <a:tailEnd/>
          </a:ln>
        </p:spPr>
        <p:txBody>
          <a:bodyPr vert="horz" wrap="square" lIns="91387" tIns="45693" rIns="91387" bIns="45693" numCol="1" anchor="t" anchorCtr="0" compatLnSpc="1">
            <a:prstTxWarp prst="textNoShape">
              <a:avLst/>
            </a:prstTxWarp>
          </a:bodyPr>
          <a:lstStyle>
            <a:lvl1pPr>
              <a:defRPr sz="1400" b="0" i="0">
                <a:latin typeface="Arial" charset="0"/>
                <a:cs typeface="+mn-cs"/>
              </a:defRPr>
            </a:lvl1pPr>
          </a:lstStyle>
          <a:p>
            <a:pPr defTabSz="914400" fontAlgn="base">
              <a:spcBef>
                <a:spcPct val="0"/>
              </a:spcBef>
              <a:spcAft>
                <a:spcPct val="0"/>
              </a:spcAft>
              <a:defRPr/>
            </a:pPr>
            <a:endParaRPr lang="en-US" dirty="0">
              <a:solidFill>
                <a:prstClr val="black"/>
              </a:solidFill>
            </a:endParaRPr>
          </a:p>
        </p:txBody>
      </p:sp>
    </p:spTree>
    <p:extLst>
      <p:ext uri="{BB962C8B-B14F-4D97-AF65-F5344CB8AC3E}">
        <p14:creationId xmlns:p14="http://schemas.microsoft.com/office/powerpoint/2010/main" val="508469012"/>
      </p:ext>
    </p:extLst>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0777598"/>
      </p:ext>
    </p:extLst>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7" y="4406714"/>
            <a:ext cx="7771535" cy="1362916"/>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3037" y="2906527"/>
            <a:ext cx="7771535" cy="1500187"/>
          </a:xfrm>
        </p:spPr>
        <p:txBody>
          <a:bodyPr anchor="b"/>
          <a:lstStyle>
            <a:lvl1pPr marL="0" indent="0">
              <a:buNone/>
              <a:defRPr sz="1800"/>
            </a:lvl1pPr>
            <a:lvl2pPr marL="410243" indent="0">
              <a:buNone/>
              <a:defRPr sz="1600"/>
            </a:lvl2pPr>
            <a:lvl3pPr marL="820487" indent="0">
              <a:buNone/>
              <a:defRPr sz="1400"/>
            </a:lvl3pPr>
            <a:lvl4pPr marL="1230730" indent="0">
              <a:buNone/>
              <a:defRPr sz="1300"/>
            </a:lvl4pPr>
            <a:lvl5pPr marL="1640973" indent="0">
              <a:buNone/>
              <a:defRPr sz="1300"/>
            </a:lvl5pPr>
            <a:lvl6pPr marL="2051216" indent="0">
              <a:buNone/>
              <a:defRPr sz="1300"/>
            </a:lvl6pPr>
            <a:lvl7pPr marL="2461461" indent="0">
              <a:buNone/>
              <a:defRPr sz="1300"/>
            </a:lvl7pPr>
            <a:lvl8pPr marL="2871703" indent="0">
              <a:buNone/>
              <a:defRPr sz="1300"/>
            </a:lvl8pPr>
            <a:lvl9pPr marL="3281946" indent="0">
              <a:buNone/>
              <a:defRPr sz="1300"/>
            </a:lvl9pPr>
          </a:lstStyle>
          <a:p>
            <a:pPr lvl="0"/>
            <a:r>
              <a:rPr lang="en-US"/>
              <a:t>Click to edit Master text styles</a:t>
            </a:r>
          </a:p>
        </p:txBody>
      </p:sp>
    </p:spTree>
    <p:extLst>
      <p:ext uri="{BB962C8B-B14F-4D97-AF65-F5344CB8AC3E}">
        <p14:creationId xmlns:p14="http://schemas.microsoft.com/office/powerpoint/2010/main" val="2206171233"/>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emf"/><Relationship Id="rId9" Type="http://schemas.openxmlformats.org/officeDocument/2006/relationships/image" Target="../media/image2.emf"/><Relationship Id="rId10"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theme" Target="../theme/theme2.xml"/><Relationship Id="rId1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4" Type="http://schemas.openxmlformats.org/officeDocument/2006/relationships/slideLayout" Target="../slideLayouts/slideLayout22.xml"/><Relationship Id="rId5" Type="http://schemas.openxmlformats.org/officeDocument/2006/relationships/slideLayout" Target="../slideLayouts/slideLayout23.xml"/><Relationship Id="rId6" Type="http://schemas.openxmlformats.org/officeDocument/2006/relationships/slideLayout" Target="../slideLayouts/slideLayout24.xml"/><Relationship Id="rId7" Type="http://schemas.openxmlformats.org/officeDocument/2006/relationships/slideLayout" Target="../slideLayouts/slideLayout25.xml"/><Relationship Id="rId8" Type="http://schemas.openxmlformats.org/officeDocument/2006/relationships/theme" Target="../theme/theme3.xml"/><Relationship Id="rId9" Type="http://schemas.openxmlformats.org/officeDocument/2006/relationships/image" Target="../media/image6.png"/><Relationship Id="rId1" Type="http://schemas.openxmlformats.org/officeDocument/2006/relationships/slideLayout" Target="../slideLayouts/slideLayout19.xml"/><Relationship Id="rId2"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theme" Target="../theme/theme4.xml"/><Relationship Id="rId9" Type="http://schemas.openxmlformats.org/officeDocument/2006/relationships/image" Target="../media/image6.png"/><Relationship Id="rId1" Type="http://schemas.openxmlformats.org/officeDocument/2006/relationships/slideLayout" Target="../slideLayouts/slideLayout26.xml"/><Relationship Id="rId2"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theme" Target="../theme/theme5.xml"/><Relationship Id="rId9" Type="http://schemas.openxmlformats.org/officeDocument/2006/relationships/image" Target="../media/image6.png"/><Relationship Id="rId1" Type="http://schemas.openxmlformats.org/officeDocument/2006/relationships/slideLayout" Target="../slideLayouts/slideLayout33.xml"/><Relationship Id="rId2" Type="http://schemas.openxmlformats.org/officeDocument/2006/relationships/slideLayout" Target="../slideLayouts/slideLayout3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2.xml"/><Relationship Id="rId4" Type="http://schemas.openxmlformats.org/officeDocument/2006/relationships/slideLayout" Target="../slideLayouts/slideLayout43.xml"/><Relationship Id="rId5" Type="http://schemas.openxmlformats.org/officeDocument/2006/relationships/slideLayout" Target="../slideLayouts/slideLayout44.xml"/><Relationship Id="rId6" Type="http://schemas.openxmlformats.org/officeDocument/2006/relationships/slideLayout" Target="../slideLayouts/slideLayout45.xml"/><Relationship Id="rId7" Type="http://schemas.openxmlformats.org/officeDocument/2006/relationships/slideLayout" Target="../slideLayouts/slideLayout46.xml"/><Relationship Id="rId8" Type="http://schemas.openxmlformats.org/officeDocument/2006/relationships/theme" Target="../theme/theme6.xml"/><Relationship Id="rId9" Type="http://schemas.openxmlformats.org/officeDocument/2006/relationships/image" Target="../media/image6.png"/><Relationship Id="rId1" Type="http://schemas.openxmlformats.org/officeDocument/2006/relationships/slideLayout" Target="../slideLayouts/slideLayout40.xml"/><Relationship Id="rId2"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9" y="5307263"/>
            <a:ext cx="184731"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1097456"/>
            <a:ext cx="8229600" cy="1143000"/>
          </a:xfrm>
          <a:prstGeom prst="rect">
            <a:avLst/>
          </a:prstGeom>
        </p:spPr>
        <p:txBody>
          <a:bodyPr vert="horz" lIns="91440" tIns="45720" rIns="91440" bIns="45720" rtlCol="0" anchor="ctr">
            <a:normAutofit/>
          </a:bodyPr>
          <a:lstStyle/>
          <a:p>
            <a:r>
              <a:rPr lang="en-US" dirty="0"/>
              <a:t>Project Title</a:t>
            </a:r>
          </a:p>
        </p:txBody>
      </p:sp>
      <p:sp>
        <p:nvSpPr>
          <p:cNvPr id="9" name="Text Placeholder 2"/>
          <p:cNvSpPr>
            <a:spLocks noGrp="1"/>
          </p:cNvSpPr>
          <p:nvPr>
            <p:ph type="body" idx="1"/>
          </p:nvPr>
        </p:nvSpPr>
        <p:spPr>
          <a:xfrm>
            <a:off x="457200" y="2379579"/>
            <a:ext cx="8229600" cy="2526418"/>
          </a:xfrm>
          <a:prstGeom prst="rect">
            <a:avLst/>
          </a:prstGeom>
        </p:spPr>
        <p:txBody>
          <a:bodyPr vert="horz" lIns="91440" tIns="45720" rIns="91440" bIns="45720" rtlCol="0">
            <a:normAutofit/>
          </a:bodyPr>
          <a:lstStyle/>
          <a:p>
            <a:pPr lvl="0"/>
            <a:r>
              <a:rPr lang="en-US" dirty="0" err="1"/>
              <a:t>Lorem</a:t>
            </a:r>
            <a:r>
              <a:rPr lang="en-US" dirty="0"/>
              <a:t> </a:t>
            </a:r>
            <a:r>
              <a:rPr lang="en-US" dirty="0" err="1"/>
              <a:t>Ipsum</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p:nvPicPr>
        <p:blipFill>
          <a:blip r:embed="rId8"/>
          <a:stretch>
            <a:fillRect/>
          </a:stretch>
        </p:blipFill>
        <p:spPr>
          <a:xfrm>
            <a:off x="0" y="5598554"/>
            <a:ext cx="9170736" cy="1330073"/>
          </a:xfrm>
          <a:prstGeom prst="rect">
            <a:avLst/>
          </a:prstGeom>
        </p:spPr>
      </p:pic>
      <p:pic>
        <p:nvPicPr>
          <p:cNvPr id="11" name="Picture 10"/>
          <p:cNvPicPr>
            <a:picLocks noChangeAspect="1"/>
          </p:cNvPicPr>
          <p:nvPr/>
        </p:nvPicPr>
        <p:blipFill>
          <a:blip r:embed="rId9"/>
          <a:stretch>
            <a:fillRect/>
          </a:stretch>
        </p:blipFill>
        <p:spPr>
          <a:xfrm>
            <a:off x="369049" y="6019295"/>
            <a:ext cx="1745673" cy="533400"/>
          </a:xfrm>
          <a:prstGeom prst="rect">
            <a:avLst/>
          </a:prstGeom>
        </p:spPr>
      </p:pic>
      <p:sp>
        <p:nvSpPr>
          <p:cNvPr id="14" name="Date Placeholder 3"/>
          <p:cNvSpPr>
            <a:spLocks noGrp="1"/>
          </p:cNvSpPr>
          <p:nvPr>
            <p:ph type="dt" sz="half" idx="2"/>
          </p:nvPr>
        </p:nvSpPr>
        <p:spPr>
          <a:xfrm>
            <a:off x="339613" y="6727194"/>
            <a:ext cx="869563" cy="130807"/>
          </a:xfrm>
          <a:prstGeom prst="rect">
            <a:avLst/>
          </a:prstGeom>
        </p:spPr>
        <p:txBody>
          <a:bodyPr/>
          <a:lstStyle>
            <a:lvl1pPr>
              <a:defRPr sz="600">
                <a:solidFill>
                  <a:schemeClr val="bg1"/>
                </a:solidFill>
                <a:latin typeface="Lucida Grande"/>
                <a:cs typeface="Lucida Grande"/>
              </a:defRPr>
            </a:lvl1pPr>
          </a:lstStyle>
          <a:p>
            <a:endParaRPr lang="en-US" dirty="0"/>
          </a:p>
        </p:txBody>
      </p:sp>
      <p:sp>
        <p:nvSpPr>
          <p:cNvPr id="15" name="Footer Placeholder 4"/>
          <p:cNvSpPr>
            <a:spLocks noGrp="1"/>
          </p:cNvSpPr>
          <p:nvPr>
            <p:ph type="ftr" sz="quarter" idx="3"/>
          </p:nvPr>
        </p:nvSpPr>
        <p:spPr>
          <a:xfrm>
            <a:off x="3124202" y="6341227"/>
            <a:ext cx="1153695" cy="365125"/>
          </a:xfrm>
          <a:prstGeom prst="rect">
            <a:avLst/>
          </a:prstGeom>
        </p:spPr>
        <p:txBody>
          <a:bodyPr/>
          <a:lstStyle>
            <a:lvl1pPr>
              <a:defRPr sz="1100">
                <a:solidFill>
                  <a:srgbClr val="FFFFFF"/>
                </a:solidFill>
                <a:latin typeface="Lucida Grande"/>
                <a:cs typeface="Lucida Grande"/>
              </a:defRPr>
            </a:lvl1pPr>
          </a:lstStyle>
          <a:p>
            <a:endParaRPr lang="en-US" dirty="0"/>
          </a:p>
        </p:txBody>
      </p:sp>
      <p:sp>
        <p:nvSpPr>
          <p:cNvPr id="16" name="Slide Number Placeholder 5"/>
          <p:cNvSpPr>
            <a:spLocks noGrp="1"/>
          </p:cNvSpPr>
          <p:nvPr>
            <p:ph type="sldNum" sz="quarter" idx="4"/>
          </p:nvPr>
        </p:nvSpPr>
        <p:spPr>
          <a:xfrm>
            <a:off x="8625400" y="6550007"/>
            <a:ext cx="427789" cy="254821"/>
          </a:xfrm>
          <a:prstGeom prst="rect">
            <a:avLst/>
          </a:prstGeom>
        </p:spPr>
        <p:txBody>
          <a:bodyPr/>
          <a:lstStyle>
            <a:lvl1pPr>
              <a:defRPr sz="1100" b="1">
                <a:solidFill>
                  <a:srgbClr val="FFFFFF"/>
                </a:solidFill>
                <a:latin typeface="Lucida Grande"/>
                <a:cs typeface="Lucida Grande"/>
              </a:defRPr>
            </a:lvl1pPr>
          </a:lstStyle>
          <a:p>
            <a:fld id="{F1D3A6B4-A3CB-B549-857F-2C2677306614}" type="slidenum">
              <a:rPr lang="en-US" smtClean="0"/>
              <a:pPr/>
              <a:t>‹#›</a:t>
            </a:fld>
            <a:endParaRPr lang="en-US" dirty="0"/>
          </a:p>
        </p:txBody>
      </p:sp>
      <p:pic>
        <p:nvPicPr>
          <p:cNvPr id="13" name="Picture 12"/>
          <p:cNvPicPr>
            <a:picLocks noChangeAspect="1"/>
          </p:cNvPicPr>
          <p:nvPr/>
        </p:nvPicPr>
        <p:blipFill>
          <a:blip r:embed="rId10"/>
          <a:stretch>
            <a:fillRect/>
          </a:stretch>
        </p:blipFill>
        <p:spPr>
          <a:xfrm>
            <a:off x="6274509" y="1"/>
            <a:ext cx="2869492" cy="2379579"/>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1" r:id="rId5"/>
    <p:sldLayoutId id="2147483649" r:id="rId6"/>
  </p:sldLayoutIdLst>
  <p:hf hdr="0" ftr="0" dt="0"/>
  <p:txStyles>
    <p:titleStyle>
      <a:lvl1pPr algn="l" defTabSz="457200" rtl="0" eaLnBrk="1" latinLnBrk="0" hangingPunct="1">
        <a:spcBef>
          <a:spcPct val="0"/>
        </a:spcBef>
        <a:buNone/>
        <a:defRPr sz="5000" kern="1200">
          <a:solidFill>
            <a:srgbClr val="E09E19"/>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kern="1200">
          <a:solidFill>
            <a:srgbClr val="003262"/>
          </a:solidFill>
          <a:latin typeface="Lucida Grande"/>
          <a:ea typeface="+mn-ea"/>
          <a:cs typeface="Lucida Grande"/>
        </a:defRPr>
      </a:lvl1pPr>
      <a:lvl2pPr marL="742950" indent="-285750" algn="l" defTabSz="457200" rtl="0" eaLnBrk="1" latinLnBrk="0" hangingPunct="1">
        <a:spcBef>
          <a:spcPct val="20000"/>
        </a:spcBef>
        <a:buFont typeface="Arial"/>
        <a:buChar char="–"/>
        <a:defRPr sz="2000" kern="1200">
          <a:solidFill>
            <a:srgbClr val="003262"/>
          </a:solidFill>
          <a:latin typeface="Lucida Grande"/>
          <a:ea typeface="+mn-ea"/>
          <a:cs typeface="Lucida Grande"/>
        </a:defRPr>
      </a:lvl2pPr>
      <a:lvl3pPr marL="1143000" indent="-228600" algn="l" defTabSz="457200" rtl="0" eaLnBrk="1" latinLnBrk="0" hangingPunct="1">
        <a:spcBef>
          <a:spcPct val="20000"/>
        </a:spcBef>
        <a:buFont typeface="Arial"/>
        <a:buChar char="•"/>
        <a:defRPr sz="1800" kern="1200">
          <a:solidFill>
            <a:srgbClr val="003262"/>
          </a:solidFill>
          <a:latin typeface="Lucida Grande"/>
          <a:ea typeface="+mn-ea"/>
          <a:cs typeface="Lucida Grande"/>
        </a:defRPr>
      </a:lvl3pPr>
      <a:lvl4pPr marL="1600200" indent="-228600" algn="l" defTabSz="457200" rtl="0" eaLnBrk="1" latinLnBrk="0" hangingPunct="1">
        <a:spcBef>
          <a:spcPct val="20000"/>
        </a:spcBef>
        <a:buFont typeface="Arial"/>
        <a:buChar char="–"/>
        <a:defRPr sz="1600" kern="1200">
          <a:solidFill>
            <a:srgbClr val="003262"/>
          </a:solidFill>
          <a:latin typeface="Lucida Grande"/>
          <a:ea typeface="+mn-ea"/>
          <a:cs typeface="Lucida Grande"/>
        </a:defRPr>
      </a:lvl4pPr>
      <a:lvl5pPr marL="2057400" indent="-228600" algn="l" defTabSz="457200" rtl="0" eaLnBrk="1" latinLnBrk="0" hangingPunct="1">
        <a:spcBef>
          <a:spcPct val="20000"/>
        </a:spcBef>
        <a:buFont typeface="Arial"/>
        <a:buChar char="»"/>
        <a:defRPr sz="1400" kern="1200">
          <a:solidFill>
            <a:srgbClr val="003262"/>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304513" y="1509993"/>
            <a:ext cx="8511887" cy="4454338"/>
          </a:xfrm>
          <a:prstGeom prst="rect">
            <a:avLst/>
          </a:prstGeom>
          <a:noFill/>
          <a:ln w="9525">
            <a:noFill/>
            <a:miter lim="800000"/>
            <a:headEnd/>
            <a:tailEnd/>
          </a:ln>
        </p:spPr>
        <p:txBody>
          <a:bodyPr vert="horz" wrap="square" lIns="91387" tIns="45693" rIns="91387" bIns="456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97667" name="Text Box 3"/>
          <p:cNvSpPr txBox="1">
            <a:spLocks noChangeArrowheads="1"/>
          </p:cNvSpPr>
          <p:nvPr/>
        </p:nvSpPr>
        <p:spPr bwMode="auto">
          <a:xfrm>
            <a:off x="8605006" y="6461595"/>
            <a:ext cx="532535" cy="246167"/>
          </a:xfrm>
          <a:prstGeom prst="rect">
            <a:avLst/>
          </a:prstGeom>
          <a:noFill/>
          <a:ln w="9525" algn="ctr">
            <a:noFill/>
            <a:miter lim="800000"/>
            <a:headEnd/>
            <a:tailEnd/>
          </a:ln>
          <a:effectLst/>
        </p:spPr>
        <p:txBody>
          <a:bodyPr lIns="91387" tIns="45693" rIns="91387" bIns="45693">
            <a:spAutoFit/>
          </a:bodyPr>
          <a:lstStyle/>
          <a:p>
            <a:pPr algn="ctr" defTabSz="914501" fontAlgn="base">
              <a:spcBef>
                <a:spcPct val="50000"/>
              </a:spcBef>
              <a:spcAft>
                <a:spcPct val="0"/>
              </a:spcAft>
              <a:defRPr/>
            </a:pPr>
            <a:fld id="{0503E568-1F89-4710-8D0B-9EF60027B574}" type="slidenum">
              <a:rPr lang="en-US" sz="1000">
                <a:solidFill>
                  <a:srgbClr val="336699"/>
                </a:solidFill>
                <a:latin typeface="Arial" charset="0"/>
                <a:cs typeface="Arial" charset="0"/>
              </a:rPr>
              <a:pPr algn="ctr" defTabSz="914501" fontAlgn="base">
                <a:spcBef>
                  <a:spcPct val="50000"/>
                </a:spcBef>
                <a:spcAft>
                  <a:spcPct val="0"/>
                </a:spcAft>
                <a:defRPr/>
              </a:pPr>
              <a:t>‹#›</a:t>
            </a:fld>
            <a:endParaRPr lang="en-US" sz="1000" dirty="0">
              <a:solidFill>
                <a:srgbClr val="336699"/>
              </a:solidFill>
              <a:latin typeface="Arial" charset="0"/>
              <a:cs typeface="Arial" charset="0"/>
            </a:endParaRPr>
          </a:p>
        </p:txBody>
      </p:sp>
      <p:pic>
        <p:nvPicPr>
          <p:cNvPr id="1028" name="Picture 4" descr="header11"/>
          <p:cNvPicPr>
            <a:picLocks noChangeAspect="1" noChangeArrowheads="1"/>
          </p:cNvPicPr>
          <p:nvPr/>
        </p:nvPicPr>
        <p:blipFill>
          <a:blip r:embed="rId14" cstate="print"/>
          <a:srcRect/>
          <a:stretch>
            <a:fillRect/>
          </a:stretch>
        </p:blipFill>
        <p:spPr bwMode="auto">
          <a:xfrm>
            <a:off x="0" y="0"/>
            <a:ext cx="9144000" cy="1154206"/>
          </a:xfrm>
          <a:prstGeom prst="rect">
            <a:avLst/>
          </a:prstGeom>
          <a:noFill/>
          <a:ln w="9525">
            <a:noFill/>
            <a:miter lim="800000"/>
            <a:headEnd/>
            <a:tailEnd/>
          </a:ln>
        </p:spPr>
      </p:pic>
      <p:sp>
        <p:nvSpPr>
          <p:cNvPr id="1029" name="Rectangle 5"/>
          <p:cNvSpPr>
            <a:spLocks noGrp="1" noChangeArrowheads="1"/>
          </p:cNvSpPr>
          <p:nvPr>
            <p:ph type="title"/>
          </p:nvPr>
        </p:nvSpPr>
        <p:spPr bwMode="auto">
          <a:xfrm>
            <a:off x="1158877" y="152682"/>
            <a:ext cx="7315488" cy="914680"/>
          </a:xfrm>
          <a:prstGeom prst="rect">
            <a:avLst/>
          </a:prstGeom>
          <a:noFill/>
          <a:ln w="9525">
            <a:noFill/>
            <a:miter lim="800000"/>
            <a:headEnd/>
            <a:tailEnd/>
          </a:ln>
        </p:spPr>
        <p:txBody>
          <a:bodyPr vert="horz" wrap="square" lIns="91387" tIns="45693" rIns="91387" bIns="45693"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2844459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xmlns:p14="http://schemas.microsoft.com/office/powerpoint/2010/main" spd="med"/>
  <p:hf hdr="0" ftr="0" dt="0"/>
  <p:txStyles>
    <p:titleStyle>
      <a:lvl1pPr algn="l" defTabSz="914501" rtl="0" eaLnBrk="0" fontAlgn="base" hangingPunct="0">
        <a:spcBef>
          <a:spcPct val="0"/>
        </a:spcBef>
        <a:spcAft>
          <a:spcPct val="0"/>
        </a:spcAft>
        <a:defRPr sz="2300" b="1">
          <a:solidFill>
            <a:srgbClr val="336699"/>
          </a:solidFill>
          <a:latin typeface="+mj-lt"/>
          <a:ea typeface="+mj-ea"/>
          <a:cs typeface="+mj-cs"/>
        </a:defRPr>
      </a:lvl1pPr>
      <a:lvl2pPr algn="l" defTabSz="914501" rtl="0" eaLnBrk="0" fontAlgn="base" hangingPunct="0">
        <a:spcBef>
          <a:spcPct val="0"/>
        </a:spcBef>
        <a:spcAft>
          <a:spcPct val="0"/>
        </a:spcAft>
        <a:defRPr sz="2300" b="1">
          <a:solidFill>
            <a:srgbClr val="336699"/>
          </a:solidFill>
          <a:latin typeface="Arial" charset="0"/>
        </a:defRPr>
      </a:lvl2pPr>
      <a:lvl3pPr algn="l" defTabSz="914501" rtl="0" eaLnBrk="0" fontAlgn="base" hangingPunct="0">
        <a:spcBef>
          <a:spcPct val="0"/>
        </a:spcBef>
        <a:spcAft>
          <a:spcPct val="0"/>
        </a:spcAft>
        <a:defRPr sz="2300" b="1">
          <a:solidFill>
            <a:srgbClr val="336699"/>
          </a:solidFill>
          <a:latin typeface="Arial" charset="0"/>
        </a:defRPr>
      </a:lvl3pPr>
      <a:lvl4pPr algn="l" defTabSz="914501" rtl="0" eaLnBrk="0" fontAlgn="base" hangingPunct="0">
        <a:spcBef>
          <a:spcPct val="0"/>
        </a:spcBef>
        <a:spcAft>
          <a:spcPct val="0"/>
        </a:spcAft>
        <a:defRPr sz="2300" b="1">
          <a:solidFill>
            <a:srgbClr val="336699"/>
          </a:solidFill>
          <a:latin typeface="Arial" charset="0"/>
        </a:defRPr>
      </a:lvl4pPr>
      <a:lvl5pPr algn="l" defTabSz="914501" rtl="0" eaLnBrk="0" fontAlgn="base" hangingPunct="0">
        <a:spcBef>
          <a:spcPct val="0"/>
        </a:spcBef>
        <a:spcAft>
          <a:spcPct val="0"/>
        </a:spcAft>
        <a:defRPr sz="2300" b="1">
          <a:solidFill>
            <a:srgbClr val="336699"/>
          </a:solidFill>
          <a:latin typeface="Arial" charset="0"/>
        </a:defRPr>
      </a:lvl5pPr>
      <a:lvl6pPr marL="410243" algn="l" defTabSz="914501" rtl="0" fontAlgn="base">
        <a:spcBef>
          <a:spcPct val="0"/>
        </a:spcBef>
        <a:spcAft>
          <a:spcPct val="0"/>
        </a:spcAft>
        <a:defRPr sz="2300" b="1">
          <a:solidFill>
            <a:srgbClr val="336699"/>
          </a:solidFill>
          <a:latin typeface="Arial" charset="0"/>
        </a:defRPr>
      </a:lvl6pPr>
      <a:lvl7pPr marL="820487" algn="l" defTabSz="914501" rtl="0" fontAlgn="base">
        <a:spcBef>
          <a:spcPct val="0"/>
        </a:spcBef>
        <a:spcAft>
          <a:spcPct val="0"/>
        </a:spcAft>
        <a:defRPr sz="2300" b="1">
          <a:solidFill>
            <a:srgbClr val="336699"/>
          </a:solidFill>
          <a:latin typeface="Arial" charset="0"/>
        </a:defRPr>
      </a:lvl7pPr>
      <a:lvl8pPr marL="1230730" algn="l" defTabSz="914501" rtl="0" fontAlgn="base">
        <a:spcBef>
          <a:spcPct val="0"/>
        </a:spcBef>
        <a:spcAft>
          <a:spcPct val="0"/>
        </a:spcAft>
        <a:defRPr sz="2300" b="1">
          <a:solidFill>
            <a:srgbClr val="336699"/>
          </a:solidFill>
          <a:latin typeface="Arial" charset="0"/>
        </a:defRPr>
      </a:lvl8pPr>
      <a:lvl9pPr marL="1640973" algn="l" defTabSz="914501" rtl="0" fontAlgn="base">
        <a:spcBef>
          <a:spcPct val="0"/>
        </a:spcBef>
        <a:spcAft>
          <a:spcPct val="0"/>
        </a:spcAft>
        <a:defRPr sz="2300" b="1">
          <a:solidFill>
            <a:srgbClr val="336699"/>
          </a:solidFill>
          <a:latin typeface="Arial" charset="0"/>
        </a:defRPr>
      </a:lvl9pPr>
    </p:titleStyle>
    <p:bodyStyle>
      <a:lvl1pPr marL="343294" indent="-343294" algn="l" defTabSz="914501" rtl="0" eaLnBrk="0" fontAlgn="base" hangingPunct="0">
        <a:spcBef>
          <a:spcPct val="20000"/>
        </a:spcBef>
        <a:spcAft>
          <a:spcPct val="0"/>
        </a:spcAft>
        <a:buFont typeface="Wingdings" pitchFamily="2" charset="2"/>
        <a:buChar char="§"/>
        <a:defRPr sz="2000">
          <a:solidFill>
            <a:schemeClr val="tx1"/>
          </a:solidFill>
          <a:latin typeface="+mj-lt"/>
          <a:ea typeface="+mn-ea"/>
          <a:cs typeface="+mn-cs"/>
        </a:defRPr>
      </a:lvl1pPr>
      <a:lvl2pPr marL="742143" indent="-284891" algn="l" defTabSz="914501" rtl="0" eaLnBrk="0" fontAlgn="base" hangingPunct="0">
        <a:spcBef>
          <a:spcPct val="20000"/>
        </a:spcBef>
        <a:spcAft>
          <a:spcPct val="0"/>
        </a:spcAft>
        <a:buChar char="–"/>
        <a:defRPr>
          <a:solidFill>
            <a:schemeClr val="tx1"/>
          </a:solidFill>
          <a:latin typeface="+mj-lt"/>
        </a:defRPr>
      </a:lvl2pPr>
      <a:lvl3pPr marL="1142414" indent="-227914" algn="l" defTabSz="914501" rtl="0" eaLnBrk="0" fontAlgn="base" hangingPunct="0">
        <a:spcBef>
          <a:spcPct val="20000"/>
        </a:spcBef>
        <a:spcAft>
          <a:spcPct val="0"/>
        </a:spcAft>
        <a:buFont typeface="Wingdings" pitchFamily="2" charset="2"/>
        <a:buChar char="§"/>
        <a:defRPr sz="1400">
          <a:solidFill>
            <a:schemeClr val="tx1"/>
          </a:solidFill>
          <a:latin typeface="+mj-lt"/>
        </a:defRPr>
      </a:lvl3pPr>
      <a:lvl4pPr marL="1599665" indent="-227914" algn="l" defTabSz="914501" rtl="0" eaLnBrk="0" fontAlgn="base" hangingPunct="0">
        <a:spcBef>
          <a:spcPct val="20000"/>
        </a:spcBef>
        <a:spcAft>
          <a:spcPct val="0"/>
        </a:spcAft>
        <a:buChar char="–"/>
        <a:defRPr sz="1300">
          <a:solidFill>
            <a:schemeClr val="tx1"/>
          </a:solidFill>
          <a:latin typeface="+mj-lt"/>
        </a:defRPr>
      </a:lvl4pPr>
      <a:lvl5pPr marL="2056914" indent="-227914" algn="l" defTabSz="914501" rtl="0" eaLnBrk="0" fontAlgn="base" hangingPunct="0">
        <a:spcBef>
          <a:spcPct val="20000"/>
        </a:spcBef>
        <a:spcAft>
          <a:spcPct val="0"/>
        </a:spcAft>
        <a:buChar char="»"/>
        <a:defRPr sz="1100">
          <a:solidFill>
            <a:schemeClr val="tx1"/>
          </a:solidFill>
          <a:latin typeface="+mj-lt"/>
        </a:defRPr>
      </a:lvl5pPr>
      <a:lvl6pPr marL="2467157" indent="-227914" algn="l" defTabSz="914501" rtl="0" fontAlgn="base">
        <a:spcBef>
          <a:spcPct val="20000"/>
        </a:spcBef>
        <a:spcAft>
          <a:spcPct val="0"/>
        </a:spcAft>
        <a:buChar char="»"/>
        <a:defRPr sz="1100">
          <a:solidFill>
            <a:schemeClr val="tx1"/>
          </a:solidFill>
          <a:latin typeface="+mn-lt"/>
        </a:defRPr>
      </a:lvl6pPr>
      <a:lvl7pPr marL="2877401" indent="-227914" algn="l" defTabSz="914501" rtl="0" fontAlgn="base">
        <a:spcBef>
          <a:spcPct val="20000"/>
        </a:spcBef>
        <a:spcAft>
          <a:spcPct val="0"/>
        </a:spcAft>
        <a:buChar char="»"/>
        <a:defRPr sz="1100">
          <a:solidFill>
            <a:schemeClr val="tx1"/>
          </a:solidFill>
          <a:latin typeface="+mn-lt"/>
        </a:defRPr>
      </a:lvl7pPr>
      <a:lvl8pPr marL="3287645" indent="-227914" algn="l" defTabSz="914501" rtl="0" fontAlgn="base">
        <a:spcBef>
          <a:spcPct val="20000"/>
        </a:spcBef>
        <a:spcAft>
          <a:spcPct val="0"/>
        </a:spcAft>
        <a:buChar char="»"/>
        <a:defRPr sz="1100">
          <a:solidFill>
            <a:schemeClr val="tx1"/>
          </a:solidFill>
          <a:latin typeface="+mn-lt"/>
        </a:defRPr>
      </a:lvl8pPr>
      <a:lvl9pPr marL="3697887" indent="-227914" algn="l" defTabSz="914501" rtl="0" fontAlgn="base">
        <a:spcBef>
          <a:spcPct val="20000"/>
        </a:spcBef>
        <a:spcAft>
          <a:spcPct val="0"/>
        </a:spcAft>
        <a:buChar char="»"/>
        <a:defRPr sz="1100">
          <a:solidFill>
            <a:schemeClr val="tx1"/>
          </a:solidFill>
          <a:latin typeface="+mn-lt"/>
        </a:defRPr>
      </a:lvl9pPr>
    </p:bodyStyle>
    <p:otherStyle>
      <a:defPPr>
        <a:defRPr lang="en-US"/>
      </a:defPPr>
      <a:lvl1pPr marL="0" algn="l" defTabSz="820487" rtl="0" eaLnBrk="1" latinLnBrk="0" hangingPunct="1">
        <a:defRPr sz="1600" kern="1200">
          <a:solidFill>
            <a:schemeClr val="tx1"/>
          </a:solidFill>
          <a:latin typeface="+mn-lt"/>
          <a:ea typeface="+mn-ea"/>
          <a:cs typeface="+mn-cs"/>
        </a:defRPr>
      </a:lvl1pPr>
      <a:lvl2pPr marL="410243" algn="l" defTabSz="820487" rtl="0" eaLnBrk="1" latinLnBrk="0" hangingPunct="1">
        <a:defRPr sz="1600" kern="1200">
          <a:solidFill>
            <a:schemeClr val="tx1"/>
          </a:solidFill>
          <a:latin typeface="+mn-lt"/>
          <a:ea typeface="+mn-ea"/>
          <a:cs typeface="+mn-cs"/>
        </a:defRPr>
      </a:lvl2pPr>
      <a:lvl3pPr marL="820487" algn="l" defTabSz="820487" rtl="0" eaLnBrk="1" latinLnBrk="0" hangingPunct="1">
        <a:defRPr sz="1600" kern="1200">
          <a:solidFill>
            <a:schemeClr val="tx1"/>
          </a:solidFill>
          <a:latin typeface="+mn-lt"/>
          <a:ea typeface="+mn-ea"/>
          <a:cs typeface="+mn-cs"/>
        </a:defRPr>
      </a:lvl3pPr>
      <a:lvl4pPr marL="1230730" algn="l" defTabSz="820487" rtl="0" eaLnBrk="1" latinLnBrk="0" hangingPunct="1">
        <a:defRPr sz="1600" kern="1200">
          <a:solidFill>
            <a:schemeClr val="tx1"/>
          </a:solidFill>
          <a:latin typeface="+mn-lt"/>
          <a:ea typeface="+mn-ea"/>
          <a:cs typeface="+mn-cs"/>
        </a:defRPr>
      </a:lvl4pPr>
      <a:lvl5pPr marL="1640973" algn="l" defTabSz="820487" rtl="0" eaLnBrk="1" latinLnBrk="0" hangingPunct="1">
        <a:defRPr sz="1600" kern="1200">
          <a:solidFill>
            <a:schemeClr val="tx1"/>
          </a:solidFill>
          <a:latin typeface="+mn-lt"/>
          <a:ea typeface="+mn-ea"/>
          <a:cs typeface="+mn-cs"/>
        </a:defRPr>
      </a:lvl5pPr>
      <a:lvl6pPr marL="2051216" algn="l" defTabSz="820487" rtl="0" eaLnBrk="1" latinLnBrk="0" hangingPunct="1">
        <a:defRPr sz="1600" kern="1200">
          <a:solidFill>
            <a:schemeClr val="tx1"/>
          </a:solidFill>
          <a:latin typeface="+mn-lt"/>
          <a:ea typeface="+mn-ea"/>
          <a:cs typeface="+mn-cs"/>
        </a:defRPr>
      </a:lvl6pPr>
      <a:lvl7pPr marL="2461461" algn="l" defTabSz="820487" rtl="0" eaLnBrk="1" latinLnBrk="0" hangingPunct="1">
        <a:defRPr sz="1600" kern="1200">
          <a:solidFill>
            <a:schemeClr val="tx1"/>
          </a:solidFill>
          <a:latin typeface="+mn-lt"/>
          <a:ea typeface="+mn-ea"/>
          <a:cs typeface="+mn-cs"/>
        </a:defRPr>
      </a:lvl7pPr>
      <a:lvl8pPr marL="2871703" algn="l" defTabSz="820487" rtl="0" eaLnBrk="1" latinLnBrk="0" hangingPunct="1">
        <a:defRPr sz="1600" kern="1200">
          <a:solidFill>
            <a:schemeClr val="tx1"/>
          </a:solidFill>
          <a:latin typeface="+mn-lt"/>
          <a:ea typeface="+mn-ea"/>
          <a:cs typeface="+mn-cs"/>
        </a:defRPr>
      </a:lvl8pPr>
      <a:lvl9pPr marL="3281946" algn="l" defTabSz="820487"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208601023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51602760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310465437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ounded Rectangle 18"/>
          <p:cNvSpPr/>
          <p:nvPr/>
        </p:nvSpPr>
        <p:spPr>
          <a:xfrm>
            <a:off x="7424738" y="6578600"/>
            <a:ext cx="1546225" cy="133350"/>
          </a:xfrm>
          <a:prstGeom prst="roundRect">
            <a:avLst>
              <a:gd name="adj" fmla="val 34762"/>
            </a:avLst>
          </a:prstGeom>
          <a:solidFill>
            <a:srgbClr val="D3DEE4">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0" name="Rounded Rectangle 19"/>
          <p:cNvSpPr>
            <a:spLocks noChangeArrowheads="1"/>
          </p:cNvSpPr>
          <p:nvPr/>
        </p:nvSpPr>
        <p:spPr bwMode="auto">
          <a:xfrm>
            <a:off x="196850" y="6578600"/>
            <a:ext cx="7178675" cy="133350"/>
          </a:xfrm>
          <a:prstGeom prst="roundRect">
            <a:avLst>
              <a:gd name="adj" fmla="val 30952"/>
            </a:avLst>
          </a:prstGeom>
          <a:solidFill>
            <a:srgbClr val="84A3C4">
              <a:alpha val="50000"/>
            </a:srgbClr>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1" name="Rounded Rectangle 20"/>
          <p:cNvSpPr/>
          <p:nvPr/>
        </p:nvSpPr>
        <p:spPr>
          <a:xfrm>
            <a:off x="7424738" y="152400"/>
            <a:ext cx="1546225" cy="914400"/>
          </a:xfrm>
          <a:prstGeom prst="roundRect">
            <a:avLst/>
          </a:prstGeom>
          <a:solidFill>
            <a:srgbClr val="D3DEE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200" baseline="-25000" dirty="0">
              <a:solidFill>
                <a:srgbClr val="FFFFFF"/>
              </a:solidFill>
            </a:endParaRPr>
          </a:p>
        </p:txBody>
      </p:sp>
      <p:sp>
        <p:nvSpPr>
          <p:cNvPr id="22" name="Rounded Rectangle 21"/>
          <p:cNvSpPr>
            <a:spLocks noChangeArrowheads="1"/>
          </p:cNvSpPr>
          <p:nvPr/>
        </p:nvSpPr>
        <p:spPr bwMode="auto">
          <a:xfrm>
            <a:off x="196850" y="152400"/>
            <a:ext cx="7178675" cy="914400"/>
          </a:xfrm>
          <a:prstGeom prst="roundRect">
            <a:avLst>
              <a:gd name="adj" fmla="val 15955"/>
            </a:avLst>
          </a:prstGeom>
          <a:solidFill>
            <a:srgbClr val="84A3C4"/>
          </a:solidFill>
          <a:ln w="9525">
            <a:noFill/>
            <a:round/>
            <a:headEnd/>
            <a:tailEnd/>
          </a:ln>
        </p:spPr>
        <p:txBody>
          <a:bodyPr anchor="ctr"/>
          <a:lstStyle/>
          <a:p>
            <a:pPr algn="ctr" defTabSz="914400" eaLnBrk="0" fontAlgn="base" hangingPunct="0">
              <a:spcBef>
                <a:spcPct val="0"/>
              </a:spcBef>
              <a:spcAft>
                <a:spcPct val="0"/>
              </a:spcAft>
              <a:defRPr/>
            </a:pPr>
            <a:endParaRPr lang="en-US" sz="1200" baseline="-25000" dirty="0">
              <a:solidFill>
                <a:srgbClr val="000000"/>
              </a:solidFill>
              <a:latin typeface="Arial" pitchFamily="-106" charset="0"/>
              <a:cs typeface="Arial" pitchFamily="-106" charset="0"/>
            </a:endParaRPr>
          </a:p>
        </p:txBody>
      </p:sp>
      <p:sp>
        <p:nvSpPr>
          <p:cNvPr id="24" name="Slide Number Placeholder 5"/>
          <p:cNvSpPr>
            <a:spLocks noGrp="1"/>
          </p:cNvSpPr>
          <p:nvPr>
            <p:ph type="sldNum" sz="quarter" idx="4"/>
          </p:nvPr>
        </p:nvSpPr>
        <p:spPr>
          <a:xfrm>
            <a:off x="8726488" y="6554070"/>
            <a:ext cx="290512" cy="182880"/>
          </a:xfrm>
          <a:prstGeom prst="rect">
            <a:avLst/>
          </a:prstGeom>
        </p:spPr>
        <p:txBody>
          <a:bodyPr vert="horz" wrap="square" lIns="91440" tIns="45720" rIns="91440" bIns="45720" numCol="1" anchor="ctr" anchorCtr="0" compatLnSpc="1">
            <a:prstTxWarp prst="textNoShape">
              <a:avLst/>
            </a:prstTxWarp>
          </a:bodyPr>
          <a:lstStyle>
            <a:lvl1pPr>
              <a:defRPr sz="800" b="0" baseline="0">
                <a:solidFill>
                  <a:srgbClr val="898989"/>
                </a:solidFill>
                <a:latin typeface="Arial Narrow" pitchFamily="-106" charset="0"/>
                <a:ea typeface="Arial Narrow" pitchFamily="-106" charset="0"/>
                <a:cs typeface="Arial Narrow" pitchFamily="-106" charset="0"/>
              </a:defRPr>
            </a:lvl1pPr>
          </a:lstStyle>
          <a:p>
            <a:pPr defTabSz="914400" fontAlgn="base">
              <a:spcBef>
                <a:spcPct val="0"/>
              </a:spcBef>
              <a:spcAft>
                <a:spcPct val="0"/>
              </a:spcAft>
              <a:defRPr/>
            </a:pPr>
            <a:fld id="{DADE8373-2F34-4C03-86C7-59802B1E5998}" type="slidenum">
              <a:rPr lang="en-US" smtClean="0"/>
              <a:pPr defTabSz="914400" fontAlgn="base">
                <a:spcBef>
                  <a:spcPct val="0"/>
                </a:spcBef>
                <a:spcAft>
                  <a:spcPct val="0"/>
                </a:spcAft>
                <a:defRPr/>
              </a:pPr>
              <a:t>‹#›</a:t>
            </a:fld>
            <a:endParaRPr lang="en-US" dirty="0"/>
          </a:p>
        </p:txBody>
      </p:sp>
      <p:pic>
        <p:nvPicPr>
          <p:cNvPr id="25" name="Picture 1"/>
          <p:cNvPicPr>
            <a:picLocks noChangeAspect="1" noChangeArrowheads="1"/>
          </p:cNvPicPr>
          <p:nvPr/>
        </p:nvPicPr>
        <p:blipFill>
          <a:blip r:embed="rId9" cstate="print"/>
          <a:stretch>
            <a:fillRect/>
          </a:stretch>
        </p:blipFill>
        <p:spPr bwMode="auto">
          <a:xfrm>
            <a:off x="7508673" y="534000"/>
            <a:ext cx="1360507" cy="144093"/>
          </a:xfrm>
          <a:prstGeom prst="rect">
            <a:avLst/>
          </a:prstGeom>
          <a:noFill/>
          <a:ln w="9525">
            <a:noFill/>
            <a:miter lim="800000"/>
            <a:headEnd/>
            <a:tailEnd/>
          </a:ln>
          <a:effectLst/>
        </p:spPr>
      </p:pic>
      <p:sp>
        <p:nvSpPr>
          <p:cNvPr id="2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914400" fontAlgn="base">
              <a:spcBef>
                <a:spcPct val="0"/>
              </a:spcBef>
              <a:spcAft>
                <a:spcPct val="0"/>
              </a:spcAft>
              <a:defRPr/>
            </a:pPr>
            <a:r>
              <a:rPr lang="en-US" dirty="0"/>
              <a:t>© 2012 Huron Consulting Group. All Rights Reserved. Proprietary &amp; Confidential.</a:t>
            </a:r>
          </a:p>
        </p:txBody>
      </p:sp>
    </p:spTree>
    <p:extLst>
      <p:ext uri="{BB962C8B-B14F-4D97-AF65-F5344CB8AC3E}">
        <p14:creationId xmlns:p14="http://schemas.microsoft.com/office/powerpoint/2010/main" val="91531130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418" y="994786"/>
            <a:ext cx="7933529" cy="1235947"/>
          </a:xfrm>
        </p:spPr>
        <p:txBody>
          <a:bodyPr/>
          <a:lstStyle/>
          <a:p>
            <a:pPr algn="ctr"/>
            <a:r>
              <a:rPr lang="en-US" sz="4400" dirty="0"/>
              <a:t>Contracts and Grants Accounting</a:t>
            </a:r>
            <a:endParaRPr lang="en-US" sz="3600" dirty="0"/>
          </a:p>
        </p:txBody>
      </p:sp>
      <p:sp>
        <p:nvSpPr>
          <p:cNvPr id="3" name="Subtitle 2"/>
          <p:cNvSpPr>
            <a:spLocks noGrp="1"/>
          </p:cNvSpPr>
          <p:nvPr>
            <p:ph type="subTitle" idx="1"/>
          </p:nvPr>
        </p:nvSpPr>
        <p:spPr>
          <a:xfrm>
            <a:off x="687961" y="4333875"/>
            <a:ext cx="7747986" cy="723900"/>
          </a:xfrm>
        </p:spPr>
        <p:txBody>
          <a:bodyPr>
            <a:normAutofit lnSpcReduction="10000"/>
          </a:bodyPr>
          <a:lstStyle/>
          <a:p>
            <a:pPr algn="ctr"/>
            <a:r>
              <a:rPr lang="en-US" dirty="0"/>
              <a:t>C&amp;G Training Presentation</a:t>
            </a:r>
            <a:br>
              <a:rPr lang="en-US" dirty="0"/>
            </a:br>
            <a:endParaRPr lang="en-US" dirty="0"/>
          </a:p>
        </p:txBody>
      </p:sp>
      <p:sp>
        <p:nvSpPr>
          <p:cNvPr id="4" name="Subtitle 2"/>
          <p:cNvSpPr txBox="1">
            <a:spLocks/>
          </p:cNvSpPr>
          <p:nvPr/>
        </p:nvSpPr>
        <p:spPr>
          <a:xfrm>
            <a:off x="687962" y="2571749"/>
            <a:ext cx="7341614" cy="154840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200" kern="1200">
                <a:solidFill>
                  <a:srgbClr val="003262"/>
                </a:solidFill>
                <a:latin typeface="Lucida Grande"/>
                <a:ea typeface="+mn-ea"/>
                <a:cs typeface="Lucida Grande"/>
              </a:defRPr>
            </a:lvl1pPr>
            <a:lvl2pPr marL="457200" indent="0" algn="ctr" defTabSz="457200" rtl="0" eaLnBrk="1" latinLnBrk="0" hangingPunct="1">
              <a:spcBef>
                <a:spcPct val="20000"/>
              </a:spcBef>
              <a:buFont typeface="Arial"/>
              <a:buNone/>
              <a:defRPr sz="2000" kern="1200">
                <a:solidFill>
                  <a:schemeClr val="tx1">
                    <a:tint val="75000"/>
                  </a:schemeClr>
                </a:solidFill>
                <a:latin typeface="Lucida Grande"/>
                <a:ea typeface="+mn-ea"/>
                <a:cs typeface="Lucida Grande"/>
              </a:defRPr>
            </a:lvl2pPr>
            <a:lvl3pPr marL="914400" indent="0" algn="ctr" defTabSz="457200" rtl="0" eaLnBrk="1" latinLnBrk="0" hangingPunct="1">
              <a:spcBef>
                <a:spcPct val="20000"/>
              </a:spcBef>
              <a:buFont typeface="Arial"/>
              <a:buNone/>
              <a:defRPr sz="1800" kern="1200">
                <a:solidFill>
                  <a:schemeClr val="tx1">
                    <a:tint val="75000"/>
                  </a:schemeClr>
                </a:solidFill>
                <a:latin typeface="Lucida Grande"/>
                <a:ea typeface="+mn-ea"/>
                <a:cs typeface="Lucida Grande"/>
              </a:defRPr>
            </a:lvl3pPr>
            <a:lvl4pPr marL="1371600" indent="0" algn="ctr" defTabSz="457200" rtl="0" eaLnBrk="1" latinLnBrk="0" hangingPunct="1">
              <a:spcBef>
                <a:spcPct val="20000"/>
              </a:spcBef>
              <a:buFont typeface="Arial"/>
              <a:buNone/>
              <a:defRPr sz="1600" kern="1200">
                <a:solidFill>
                  <a:schemeClr val="tx1">
                    <a:tint val="75000"/>
                  </a:schemeClr>
                </a:solidFill>
                <a:latin typeface="Lucida Grande"/>
                <a:ea typeface="+mn-ea"/>
                <a:cs typeface="Lucida Grande"/>
              </a:defRPr>
            </a:lvl4pPr>
            <a:lvl5pPr marL="1828800" indent="0" algn="ctr" defTabSz="457200" rtl="0" eaLnBrk="1" latinLnBrk="0" hangingPunct="1">
              <a:spcBef>
                <a:spcPct val="20000"/>
              </a:spcBef>
              <a:buFont typeface="Arial"/>
              <a:buNone/>
              <a:defRPr sz="1400" kern="1200">
                <a:solidFill>
                  <a:schemeClr val="tx1">
                    <a:tint val="75000"/>
                  </a:schemeClr>
                </a:solidFill>
                <a:latin typeface="Lucida Grande"/>
                <a:ea typeface="+mn-ea"/>
                <a:cs typeface="Lucida Grande"/>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3600" dirty="0">
                <a:latin typeface="Georgia" panose="02040502050405020303" pitchFamily="18" charset="0"/>
              </a:rPr>
              <a:t>Award Closeout Procedures Effective July 1, 2014</a:t>
            </a:r>
          </a:p>
        </p:txBody>
      </p:sp>
    </p:spTree>
    <p:extLst>
      <p:ext uri="{BB962C8B-B14F-4D97-AF65-F5344CB8AC3E}">
        <p14:creationId xmlns:p14="http://schemas.microsoft.com/office/powerpoint/2010/main" val="2563751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219200"/>
            <a:ext cx="8446168" cy="4772026"/>
          </a:xfrm>
        </p:spPr>
        <p:txBody>
          <a:bodyPr>
            <a:normAutofit fontScale="70000" lnSpcReduction="20000"/>
          </a:bodyPr>
          <a:lstStyle/>
          <a:p>
            <a:pPr marL="0" indent="0">
              <a:lnSpc>
                <a:spcPts val="2040"/>
              </a:lnSpc>
              <a:spcBef>
                <a:spcPts val="0"/>
              </a:spcBef>
              <a:buNone/>
            </a:pPr>
            <a:r>
              <a:rPr lang="en-US" b="1" cap="all" dirty="0">
                <a:solidFill>
                  <a:srgbClr val="E09E19"/>
                </a:solidFill>
              </a:rPr>
              <a:t>Definition</a:t>
            </a:r>
            <a:r>
              <a:rPr lang="en-US" cap="all" dirty="0">
                <a:solidFill>
                  <a:srgbClr val="E09E19"/>
                </a:solidFill>
              </a:rPr>
              <a:t>: </a:t>
            </a:r>
            <a:r>
              <a:rPr lang="en-US" dirty="0"/>
              <a:t>An expense accrual is the recording of the cost estimate for a product or service that was delivered </a:t>
            </a:r>
            <a:r>
              <a:rPr lang="en-US" b="1" dirty="0"/>
              <a:t>during the award period </a:t>
            </a:r>
            <a:r>
              <a:rPr lang="en-US" dirty="0"/>
              <a:t>but not yet been recorded in the General Ledger.  Most non-payroll expenses that, in the past, were included on the Closeout Instructions for an Award (aka Concurrence Report) as “adjustments” fit this definition. Post auto-reversing accruals only for direct expenses.</a:t>
            </a:r>
          </a:p>
          <a:p>
            <a:pPr marL="0" indent="0">
              <a:spcBef>
                <a:spcPts val="1700"/>
              </a:spcBef>
              <a:buNone/>
            </a:pPr>
            <a:r>
              <a:rPr lang="en-US" b="1" cap="all" dirty="0">
                <a:solidFill>
                  <a:srgbClr val="E09E19"/>
                </a:solidFill>
              </a:rPr>
              <a:t>Examples:</a:t>
            </a:r>
            <a:endParaRPr lang="en-US" cap="all" dirty="0">
              <a:solidFill>
                <a:srgbClr val="E09E19"/>
              </a:solidFill>
            </a:endParaRPr>
          </a:p>
          <a:p>
            <a:pPr marL="857250" lvl="1" indent="-457200">
              <a:lnSpc>
                <a:spcPct val="120000"/>
              </a:lnSpc>
              <a:buFont typeface="+mj-lt"/>
              <a:buAutoNum type="arabicPeriod"/>
            </a:pPr>
            <a:r>
              <a:rPr lang="en-US" sz="2200" dirty="0" err="1"/>
              <a:t>Subaward</a:t>
            </a:r>
            <a:r>
              <a:rPr lang="en-US" sz="2200" dirty="0"/>
              <a:t> services performed where the invoice has not yet been received/processed</a:t>
            </a:r>
          </a:p>
          <a:p>
            <a:pPr marL="857250" lvl="1" indent="-457200">
              <a:lnSpc>
                <a:spcPct val="120000"/>
              </a:lnSpc>
              <a:buFont typeface="+mj-lt"/>
              <a:buAutoNum type="arabicPeriod"/>
            </a:pPr>
            <a:r>
              <a:rPr lang="en-US" sz="2200" dirty="0"/>
              <a:t>Recharges which haven’t shown up as expenses in the Actuals Ledger</a:t>
            </a:r>
          </a:p>
          <a:p>
            <a:pPr marL="857250" lvl="1" indent="-457200">
              <a:lnSpc>
                <a:spcPct val="120000"/>
              </a:lnSpc>
              <a:buFont typeface="+mj-lt"/>
              <a:buAutoNum type="arabicPeriod"/>
            </a:pPr>
            <a:r>
              <a:rPr lang="en-US" sz="2200" dirty="0"/>
              <a:t>Travel which occurred within the award period but the expense hasn’t yet been recorded in the Actuals Ledger for the award</a:t>
            </a:r>
          </a:p>
          <a:p>
            <a:pPr marL="0" indent="0">
              <a:spcBef>
                <a:spcPts val="1700"/>
              </a:spcBef>
              <a:buNone/>
            </a:pPr>
            <a:r>
              <a:rPr lang="en-US" b="1" cap="all" dirty="0">
                <a:solidFill>
                  <a:srgbClr val="E09E19"/>
                </a:solidFill>
              </a:rPr>
              <a:t>Accruals are not USED FOR:</a:t>
            </a:r>
            <a:endParaRPr lang="en-US" cap="all" dirty="0">
              <a:solidFill>
                <a:srgbClr val="E09E19"/>
              </a:solidFill>
            </a:endParaRPr>
          </a:p>
          <a:p>
            <a:pPr marL="857250" lvl="1" indent="-457200">
              <a:lnSpc>
                <a:spcPct val="120000"/>
              </a:lnSpc>
              <a:buFont typeface="+mj-lt"/>
              <a:buAutoNum type="arabicPeriod"/>
            </a:pPr>
            <a:r>
              <a:rPr lang="en-US" sz="2200" dirty="0"/>
              <a:t>Estimated expenses for goods or services which were not incurred before the award expiration date</a:t>
            </a:r>
          </a:p>
          <a:p>
            <a:pPr marL="857250" lvl="1" indent="-457200">
              <a:lnSpc>
                <a:spcPct val="120000"/>
              </a:lnSpc>
              <a:buFont typeface="+mj-lt"/>
              <a:buAutoNum type="arabicPeriod"/>
            </a:pPr>
            <a:r>
              <a:rPr lang="en-US" sz="2200" dirty="0"/>
              <a:t>Cost transfers and payroll transfers*</a:t>
            </a:r>
          </a:p>
        </p:txBody>
      </p:sp>
      <p:sp>
        <p:nvSpPr>
          <p:cNvPr id="4" name="Slide Number Placeholder 3"/>
          <p:cNvSpPr>
            <a:spLocks noGrp="1"/>
          </p:cNvSpPr>
          <p:nvPr>
            <p:ph type="sldNum" sz="quarter" idx="12"/>
          </p:nvPr>
        </p:nvSpPr>
        <p:spPr/>
        <p:txBody>
          <a:bodyPr/>
          <a:lstStyle/>
          <a:p>
            <a:fld id="{F1D3A6B4-A3CB-B549-857F-2C2677306614}" type="slidenum">
              <a:rPr lang="en-US" smtClean="0"/>
              <a:pPr/>
              <a:t>10</a:t>
            </a:fld>
            <a:endParaRPr lang="en-US" dirty="0"/>
          </a:p>
        </p:txBody>
      </p:sp>
      <p:sp>
        <p:nvSpPr>
          <p:cNvPr id="5" name="Title 4"/>
          <p:cNvSpPr>
            <a:spLocks noGrp="1"/>
          </p:cNvSpPr>
          <p:nvPr>
            <p:ph type="title"/>
          </p:nvPr>
        </p:nvSpPr>
        <p:spPr>
          <a:xfrm>
            <a:off x="342900" y="268288"/>
            <a:ext cx="8446168" cy="1150353"/>
          </a:xfrm>
        </p:spPr>
        <p:txBody>
          <a:bodyPr/>
          <a:lstStyle/>
          <a:p>
            <a:r>
              <a:rPr lang="en-US" dirty="0"/>
              <a:t>Accruals Defined</a:t>
            </a:r>
          </a:p>
        </p:txBody>
      </p:sp>
    </p:spTree>
    <p:extLst>
      <p:ext uri="{BB962C8B-B14F-4D97-AF65-F5344CB8AC3E}">
        <p14:creationId xmlns:p14="http://schemas.microsoft.com/office/powerpoint/2010/main" val="171694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32" y="477838"/>
            <a:ext cx="8446168" cy="1150353"/>
          </a:xfrm>
        </p:spPr>
        <p:txBody>
          <a:bodyPr>
            <a:normAutofit fontScale="90000"/>
          </a:bodyPr>
          <a:lstStyle/>
          <a:p>
            <a:r>
              <a:rPr lang="en-US" dirty="0"/>
              <a:t>Accrual Timing Example</a:t>
            </a:r>
            <a:br>
              <a:rPr lang="en-US" dirty="0"/>
            </a:br>
            <a:r>
              <a:rPr lang="en-US" sz="2700" dirty="0">
                <a:solidFill>
                  <a:schemeClr val="tx2">
                    <a:lumMod val="75000"/>
                  </a:schemeClr>
                </a:solidFill>
              </a:rPr>
              <a:t>for Award with Expiration Date of July 31, 2014</a:t>
            </a:r>
            <a:endParaRPr lang="en-US" dirty="0">
              <a:solidFill>
                <a:schemeClr val="tx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565739"/>
              </p:ext>
            </p:extLst>
          </p:nvPr>
        </p:nvGraphicFramePr>
        <p:xfrm>
          <a:off x="342899" y="1504950"/>
          <a:ext cx="8543925" cy="468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1D3A6B4-A3CB-B549-857F-2C2677306614}" type="slidenum">
              <a:rPr lang="en-US" smtClean="0"/>
              <a:pPr/>
              <a:t>11</a:t>
            </a:fld>
            <a:endParaRPr lang="en-US" dirty="0"/>
          </a:p>
        </p:txBody>
      </p:sp>
    </p:spTree>
    <p:extLst>
      <p:ext uri="{BB962C8B-B14F-4D97-AF65-F5344CB8AC3E}">
        <p14:creationId xmlns:p14="http://schemas.microsoft.com/office/powerpoint/2010/main" val="725206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343024"/>
            <a:ext cx="8601076" cy="4648201"/>
          </a:xfrm>
        </p:spPr>
        <p:txBody>
          <a:bodyPr>
            <a:normAutofit/>
          </a:bodyPr>
          <a:lstStyle/>
          <a:p>
            <a:pPr>
              <a:lnSpc>
                <a:spcPct val="110000"/>
              </a:lnSpc>
              <a:spcBef>
                <a:spcPts val="0"/>
              </a:spcBef>
            </a:pPr>
            <a:r>
              <a:rPr lang="en-US" dirty="0"/>
              <a:t>Transfer of payroll expenses will be temporarily allowed via an auto-reversing GL journal entry made during the award’s Adjustment Period. </a:t>
            </a:r>
          </a:p>
          <a:p>
            <a:pPr lvl="1">
              <a:lnSpc>
                <a:spcPct val="110000"/>
              </a:lnSpc>
              <a:spcBef>
                <a:spcPts val="0"/>
              </a:spcBef>
            </a:pPr>
            <a:r>
              <a:rPr lang="en-US" dirty="0"/>
              <a:t>This “work around” manages the lag between submitting a UPAY request and seeing the subsequent payroll costs posted in the Ledger.</a:t>
            </a:r>
          </a:p>
          <a:p>
            <a:pPr lvl="1">
              <a:lnSpc>
                <a:spcPct val="110000"/>
              </a:lnSpc>
              <a:spcBef>
                <a:spcPts val="0"/>
              </a:spcBef>
            </a:pPr>
            <a:r>
              <a:rPr lang="en-US" dirty="0"/>
              <a:t>RAs and Fund Managers should still process/request a payroll transfer via UPAY to properly document the transfer</a:t>
            </a:r>
          </a:p>
          <a:p>
            <a:pPr>
              <a:lnSpc>
                <a:spcPct val="110000"/>
              </a:lnSpc>
              <a:spcBef>
                <a:spcPts val="0"/>
              </a:spcBef>
            </a:pPr>
            <a:r>
              <a:rPr lang="en-US" sz="2200" dirty="0"/>
              <a:t>If a reversing journal transfer is used to post payroll for timely closeout, note this on the Closeout Certification Form, and attach the original UPAY request</a:t>
            </a:r>
          </a:p>
        </p:txBody>
      </p:sp>
      <p:sp>
        <p:nvSpPr>
          <p:cNvPr id="4" name="Slide Number Placeholder 3"/>
          <p:cNvSpPr>
            <a:spLocks noGrp="1"/>
          </p:cNvSpPr>
          <p:nvPr>
            <p:ph type="sldNum" sz="quarter" idx="12"/>
          </p:nvPr>
        </p:nvSpPr>
        <p:spPr/>
        <p:txBody>
          <a:bodyPr/>
          <a:lstStyle/>
          <a:p>
            <a:fld id="{F1D3A6B4-A3CB-B549-857F-2C2677306614}" type="slidenum">
              <a:rPr lang="en-US" smtClean="0"/>
              <a:pPr/>
              <a:t>12</a:t>
            </a:fld>
            <a:endParaRPr lang="en-US" dirty="0"/>
          </a:p>
        </p:txBody>
      </p:sp>
      <p:sp>
        <p:nvSpPr>
          <p:cNvPr id="5" name="Title 4"/>
          <p:cNvSpPr>
            <a:spLocks noGrp="1"/>
          </p:cNvSpPr>
          <p:nvPr>
            <p:ph type="title"/>
          </p:nvPr>
        </p:nvSpPr>
        <p:spPr>
          <a:xfrm>
            <a:off x="342900" y="268288"/>
            <a:ext cx="8446168" cy="1150353"/>
          </a:xfrm>
        </p:spPr>
        <p:txBody>
          <a:bodyPr>
            <a:normAutofit/>
          </a:bodyPr>
          <a:lstStyle/>
          <a:p>
            <a:r>
              <a:rPr lang="en-US" dirty="0"/>
              <a:t>Transferring Payroll Costs</a:t>
            </a:r>
          </a:p>
        </p:txBody>
      </p:sp>
    </p:spTree>
    <p:extLst>
      <p:ext uri="{BB962C8B-B14F-4D97-AF65-F5344CB8AC3E}">
        <p14:creationId xmlns:p14="http://schemas.microsoft.com/office/powerpoint/2010/main" val="3708132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lbmcl\Desktop\web images\Closeout_top_v2.PNG"/>
          <p:cNvPicPr>
            <a:picLocks noChangeAspect="1" noChangeArrowheads="1"/>
          </p:cNvPicPr>
          <p:nvPr/>
        </p:nvPicPr>
        <p:blipFill rotWithShape="1">
          <a:blip r:embed="rId3">
            <a:extLst>
              <a:ext uri="{28A0092B-C50C-407E-A947-70E740481C1C}">
                <a14:useLocalDpi xmlns:a14="http://schemas.microsoft.com/office/drawing/2010/main" val="0"/>
              </a:ext>
            </a:extLst>
          </a:blip>
          <a:srcRect r="27678"/>
          <a:stretch/>
        </p:blipFill>
        <p:spPr bwMode="auto">
          <a:xfrm>
            <a:off x="4571747" y="2349500"/>
            <a:ext cx="4572000" cy="3801006"/>
          </a:xfrm>
          <a:prstGeom prst="rect">
            <a:avLst/>
          </a:prstGeom>
          <a:noFill/>
          <a:ln w="6350">
            <a:solidFill>
              <a:schemeClr val="tx1"/>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76224" y="2085975"/>
            <a:ext cx="4295523" cy="3514725"/>
          </a:xfrm>
        </p:spPr>
        <p:txBody>
          <a:bodyPr>
            <a:normAutofit fontScale="92500" lnSpcReduction="10000"/>
          </a:bodyPr>
          <a:lstStyle/>
          <a:p>
            <a:pPr marL="342900" lvl="1" indent="-342900">
              <a:lnSpc>
                <a:spcPct val="110000"/>
              </a:lnSpc>
              <a:buFont typeface="Arial"/>
              <a:buChar char="•"/>
            </a:pPr>
            <a:r>
              <a:rPr lang="en-US" dirty="0"/>
              <a:t>GL with expenses and accruals, and all other supporting documents (Cost Sharing Contribution) attach to form </a:t>
            </a:r>
          </a:p>
          <a:p>
            <a:pPr marL="742950" lvl="2" indent="-342900">
              <a:lnSpc>
                <a:spcPct val="110000"/>
              </a:lnSpc>
            </a:pPr>
            <a:r>
              <a:rPr lang="en-US" dirty="0"/>
              <a:t>Carry forward noted on form</a:t>
            </a:r>
          </a:p>
          <a:p>
            <a:pPr marL="342900" lvl="1" indent="-342900">
              <a:lnSpc>
                <a:spcPct val="110000"/>
              </a:lnSpc>
              <a:spcBef>
                <a:spcPts val="800"/>
              </a:spcBef>
              <a:buFont typeface="Arial"/>
              <a:buChar char="•"/>
            </a:pPr>
            <a:r>
              <a:rPr lang="en-US" dirty="0"/>
              <a:t>Workflow routes form to Supervisor for approval before submitting to CGA</a:t>
            </a:r>
          </a:p>
          <a:p>
            <a:pPr marL="342900" lvl="1" indent="-342900">
              <a:lnSpc>
                <a:spcPct val="110000"/>
              </a:lnSpc>
              <a:spcBef>
                <a:spcPts val="800"/>
              </a:spcBef>
              <a:buFont typeface="Arial"/>
              <a:buChar char="•"/>
            </a:pPr>
            <a:r>
              <a:rPr lang="en-US" dirty="0"/>
              <a:t>Form due to CGA the day after the GL is closed for the award’s closing month</a:t>
            </a:r>
          </a:p>
          <a:p>
            <a:pPr marL="342900" lvl="1" indent="-342900">
              <a:buFont typeface="Arial"/>
              <a:buChar char="•"/>
            </a:pPr>
            <a:endParaRPr lang="en-US" dirty="0"/>
          </a:p>
        </p:txBody>
      </p:sp>
      <p:sp>
        <p:nvSpPr>
          <p:cNvPr id="4" name="Slide Number Placeholder 3"/>
          <p:cNvSpPr>
            <a:spLocks noGrp="1"/>
          </p:cNvSpPr>
          <p:nvPr>
            <p:ph type="sldNum" sz="quarter" idx="12"/>
          </p:nvPr>
        </p:nvSpPr>
        <p:spPr/>
        <p:txBody>
          <a:bodyPr/>
          <a:lstStyle/>
          <a:p>
            <a:fld id="{F1D3A6B4-A3CB-B549-857F-2C2677306614}" type="slidenum">
              <a:rPr lang="en-US" smtClean="0"/>
              <a:pPr/>
              <a:t>13</a:t>
            </a:fld>
            <a:endParaRPr lang="en-US" dirty="0"/>
          </a:p>
        </p:txBody>
      </p:sp>
      <p:sp>
        <p:nvSpPr>
          <p:cNvPr id="5" name="Title 4"/>
          <p:cNvSpPr>
            <a:spLocks noGrp="1"/>
          </p:cNvSpPr>
          <p:nvPr>
            <p:ph type="title"/>
          </p:nvPr>
        </p:nvSpPr>
        <p:spPr>
          <a:xfrm>
            <a:off x="342899" y="268288"/>
            <a:ext cx="8446169" cy="1150353"/>
          </a:xfrm>
        </p:spPr>
        <p:txBody>
          <a:bodyPr>
            <a:noAutofit/>
          </a:bodyPr>
          <a:lstStyle/>
          <a:p>
            <a:r>
              <a:rPr lang="en-US" sz="4700" dirty="0"/>
              <a:t>Closeout Certification Process </a:t>
            </a:r>
          </a:p>
        </p:txBody>
      </p:sp>
      <p:sp>
        <p:nvSpPr>
          <p:cNvPr id="7" name="Content Placeholder 2"/>
          <p:cNvSpPr txBox="1">
            <a:spLocks/>
          </p:cNvSpPr>
          <p:nvPr/>
        </p:nvSpPr>
        <p:spPr>
          <a:xfrm>
            <a:off x="290259" y="1314451"/>
            <a:ext cx="8562976" cy="88582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2200" kern="1200">
                <a:solidFill>
                  <a:srgbClr val="003262"/>
                </a:solidFill>
                <a:latin typeface="Lucida Grande"/>
                <a:ea typeface="+mn-ea"/>
                <a:cs typeface="Lucida Grande"/>
              </a:defRPr>
            </a:lvl1pPr>
            <a:lvl2pPr marL="742950" indent="-285750" algn="l" defTabSz="457200" rtl="0" eaLnBrk="1" latinLnBrk="0" hangingPunct="1">
              <a:spcBef>
                <a:spcPct val="20000"/>
              </a:spcBef>
              <a:buFont typeface="Arial"/>
              <a:buChar char="–"/>
              <a:defRPr sz="2000" kern="1200">
                <a:solidFill>
                  <a:srgbClr val="003262"/>
                </a:solidFill>
                <a:latin typeface="Lucida Grande"/>
                <a:ea typeface="+mn-ea"/>
                <a:cs typeface="Lucida Grande"/>
              </a:defRPr>
            </a:lvl2pPr>
            <a:lvl3pPr marL="1143000" indent="-228600" algn="l" defTabSz="457200" rtl="0" eaLnBrk="1" latinLnBrk="0" hangingPunct="1">
              <a:spcBef>
                <a:spcPct val="20000"/>
              </a:spcBef>
              <a:buFont typeface="Arial"/>
              <a:buChar char="•"/>
              <a:defRPr sz="1800" kern="1200">
                <a:solidFill>
                  <a:srgbClr val="003262"/>
                </a:solidFill>
                <a:latin typeface="Lucida Grande"/>
                <a:ea typeface="+mn-ea"/>
                <a:cs typeface="Lucida Grande"/>
              </a:defRPr>
            </a:lvl3pPr>
            <a:lvl4pPr marL="1600200" indent="-228600" algn="l" defTabSz="457200" rtl="0" eaLnBrk="1" latinLnBrk="0" hangingPunct="1">
              <a:spcBef>
                <a:spcPct val="20000"/>
              </a:spcBef>
              <a:buFont typeface="Arial"/>
              <a:buChar char="–"/>
              <a:defRPr sz="1600" kern="1200">
                <a:solidFill>
                  <a:srgbClr val="003262"/>
                </a:solidFill>
                <a:latin typeface="Lucida Grande"/>
                <a:ea typeface="+mn-ea"/>
                <a:cs typeface="Lucida Grande"/>
              </a:defRPr>
            </a:lvl4pPr>
            <a:lvl5pPr marL="2057400" indent="-228600" algn="l" defTabSz="457200" rtl="0" eaLnBrk="1" latinLnBrk="0" hangingPunct="1">
              <a:spcBef>
                <a:spcPct val="20000"/>
              </a:spcBef>
              <a:buFont typeface="Arial"/>
              <a:buChar char="»"/>
              <a:defRPr sz="1400" kern="1200">
                <a:solidFill>
                  <a:srgbClr val="003262"/>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a:buFont typeface="Arial"/>
              <a:buChar char="•"/>
            </a:pPr>
            <a:r>
              <a:rPr lang="en-US" dirty="0"/>
              <a:t>The Closeout Certification Form is online (BFS RA Grants </a:t>
            </a:r>
            <a:r>
              <a:rPr lang="en-US" dirty="0" err="1"/>
              <a:t>WorkCenter</a:t>
            </a:r>
            <a:r>
              <a:rPr lang="en-US" dirty="0"/>
              <a:t>) </a:t>
            </a:r>
          </a:p>
          <a:p>
            <a:pPr marL="742950" lvl="2" indent="-342900"/>
            <a:r>
              <a:rPr lang="en-US" dirty="0"/>
              <a:t>Replaces Concurrence Report (aka Instructions for Award Closeout)</a:t>
            </a:r>
          </a:p>
        </p:txBody>
      </p:sp>
    </p:spTree>
    <p:extLst>
      <p:ext uri="{BB962C8B-B14F-4D97-AF65-F5344CB8AC3E}">
        <p14:creationId xmlns:p14="http://schemas.microsoft.com/office/powerpoint/2010/main" val="3608292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14</a:t>
            </a:fld>
            <a:endParaRPr lang="en-US" dirty="0"/>
          </a:p>
        </p:txBody>
      </p:sp>
      <p:sp>
        <p:nvSpPr>
          <p:cNvPr id="9" name="TextBox 8"/>
          <p:cNvSpPr txBox="1"/>
          <p:nvPr/>
        </p:nvSpPr>
        <p:spPr>
          <a:xfrm>
            <a:off x="367605" y="4453945"/>
            <a:ext cx="8503286" cy="1384995"/>
          </a:xfrm>
          <a:prstGeom prst="rect">
            <a:avLst/>
          </a:prstGeom>
          <a:solidFill>
            <a:schemeClr val="accent3">
              <a:lumMod val="40000"/>
              <a:lumOff val="60000"/>
            </a:schemeClr>
          </a:solidFill>
          <a:ln w="12700">
            <a:solidFill>
              <a:schemeClr val="accent6">
                <a:lumMod val="75000"/>
              </a:schemeClr>
            </a:solidFill>
          </a:ln>
        </p:spPr>
        <p:txBody>
          <a:bodyPr wrap="square" rtlCol="0">
            <a:spAutoFit/>
          </a:bodyPr>
          <a:lstStyle/>
          <a:p>
            <a:r>
              <a:rPr lang="en-US" sz="1400" dirty="0"/>
              <a:t>CGA prepares the FFR/ Final Invoice and Cost Share Report for the sponsor (using the GL and reported cost sharing) and prepares FSCG50 Report for the department. Once the FFR is submitted, CGA clears any deficit and closes the award in BFS. </a:t>
            </a:r>
          </a:p>
          <a:p>
            <a:endParaRPr lang="en-US" sz="1400" dirty="0"/>
          </a:p>
          <a:p>
            <a:r>
              <a:rPr lang="en-US" sz="1400" dirty="0"/>
              <a:t>Department closes POs before CGA clears deficit.  </a:t>
            </a:r>
            <a:r>
              <a:rPr lang="en-US" sz="1400" b="1" dirty="0"/>
              <a:t>NOTE:  </a:t>
            </a:r>
            <a:r>
              <a:rPr lang="en-US" sz="1400" dirty="0"/>
              <a:t>once Deficit Clearing runs, BFS project status controls will not allow any new PO, AP and GL transactions to post to the award chart string.</a:t>
            </a:r>
          </a:p>
        </p:txBody>
      </p:sp>
      <p:sp>
        <p:nvSpPr>
          <p:cNvPr id="8" name="Title 7"/>
          <p:cNvSpPr>
            <a:spLocks noGrp="1"/>
          </p:cNvSpPr>
          <p:nvPr>
            <p:ph type="title"/>
          </p:nvPr>
        </p:nvSpPr>
        <p:spPr>
          <a:xfrm>
            <a:off x="334440" y="255404"/>
            <a:ext cx="8446168" cy="1150353"/>
          </a:xfrm>
        </p:spPr>
        <p:txBody>
          <a:bodyPr/>
          <a:lstStyle/>
          <a:p>
            <a:r>
              <a:rPr lang="en-US" dirty="0"/>
              <a:t>Final Closeout Period</a:t>
            </a:r>
          </a:p>
        </p:txBody>
      </p:sp>
      <p:grpSp>
        <p:nvGrpSpPr>
          <p:cNvPr id="72" name="Group 71"/>
          <p:cNvGrpSpPr/>
          <p:nvPr/>
        </p:nvGrpSpPr>
        <p:grpSpPr>
          <a:xfrm>
            <a:off x="5920401" y="3709352"/>
            <a:ext cx="2459806" cy="974283"/>
            <a:chOff x="5920401" y="3709352"/>
            <a:chExt cx="2939504" cy="974283"/>
          </a:xfrm>
        </p:grpSpPr>
        <p:sp>
          <p:nvSpPr>
            <p:cNvPr id="73" name="Left Brace 72"/>
            <p:cNvSpPr/>
            <p:nvPr/>
          </p:nvSpPr>
          <p:spPr>
            <a:xfrm rot="16200000">
              <a:off x="7199770" y="2429983"/>
              <a:ext cx="380766" cy="293950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74" name="TextBox 73"/>
            <p:cNvSpPr txBox="1"/>
            <p:nvPr/>
          </p:nvSpPr>
          <p:spPr>
            <a:xfrm>
              <a:off x="5942387" y="4098860"/>
              <a:ext cx="2900454" cy="584775"/>
            </a:xfrm>
            <a:prstGeom prst="rect">
              <a:avLst/>
            </a:prstGeom>
            <a:noFill/>
          </p:spPr>
          <p:txBody>
            <a:bodyPr wrap="square" rtlCol="0">
              <a:spAutoFit/>
            </a:bodyPr>
            <a:lstStyle/>
            <a:p>
              <a:pPr algn="ctr"/>
              <a:r>
                <a:rPr lang="en-US" sz="1600" dirty="0">
                  <a:solidFill>
                    <a:schemeClr val="tx2"/>
                  </a:solidFill>
                </a:rPr>
                <a:t>Final Closeout Period</a:t>
              </a:r>
            </a:p>
          </p:txBody>
        </p:sp>
      </p:grpSp>
      <p:grpSp>
        <p:nvGrpSpPr>
          <p:cNvPr id="75" name="Group 74"/>
          <p:cNvGrpSpPr/>
          <p:nvPr/>
        </p:nvGrpSpPr>
        <p:grpSpPr>
          <a:xfrm>
            <a:off x="248344" y="1585601"/>
            <a:ext cx="8666173" cy="2048181"/>
            <a:chOff x="248344" y="1585601"/>
            <a:chExt cx="8666173" cy="2048181"/>
          </a:xfrm>
        </p:grpSpPr>
        <p:cxnSp>
          <p:nvCxnSpPr>
            <p:cNvPr id="76" name="Straight Connector 75"/>
            <p:cNvCxnSpPr>
              <a:stCxn id="81" idx="1"/>
              <a:endCxn id="117" idx="3"/>
            </p:cNvCxnSpPr>
            <p:nvPr/>
          </p:nvCxnSpPr>
          <p:spPr>
            <a:xfrm flipV="1">
              <a:off x="351746" y="2895167"/>
              <a:ext cx="8519145" cy="220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7" name="Rounded Rectangle 76"/>
            <p:cNvSpPr/>
            <p:nvPr/>
          </p:nvSpPr>
          <p:spPr>
            <a:xfrm>
              <a:off x="3476555" y="2564566"/>
              <a:ext cx="1023729"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a:t>Award</a:t>
              </a:r>
              <a:r>
                <a:rPr lang="en-US" sz="800" b="1" baseline="0"/>
                <a:t> Expired - Day Zero</a:t>
              </a:r>
            </a:p>
          </p:txBody>
        </p:sp>
        <p:sp>
          <p:nvSpPr>
            <p:cNvPr id="78" name="Rounded Rectangular Callout 77"/>
            <p:cNvSpPr/>
            <p:nvPr/>
          </p:nvSpPr>
          <p:spPr>
            <a:xfrm>
              <a:off x="2245654" y="2683148"/>
              <a:ext cx="761822"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30</a:t>
              </a:r>
              <a:r>
                <a:rPr lang="en-US" sz="800" b="1" baseline="0" dirty="0"/>
                <a:t> Days - Termination Notice</a:t>
              </a:r>
              <a:endParaRPr lang="en-US" sz="800" b="1" dirty="0"/>
            </a:p>
          </p:txBody>
        </p:sp>
        <p:sp>
          <p:nvSpPr>
            <p:cNvPr id="79" name="Rounded Rectangular Callout 78"/>
            <p:cNvSpPr/>
            <p:nvPr/>
          </p:nvSpPr>
          <p:spPr>
            <a:xfrm>
              <a:off x="1299588" y="2689390"/>
              <a:ext cx="761774"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a:t>60 Days - Termination Notice</a:t>
              </a:r>
              <a:endParaRPr lang="en-US" sz="800" b="1"/>
            </a:p>
          </p:txBody>
        </p:sp>
        <p:sp>
          <p:nvSpPr>
            <p:cNvPr id="80" name="Rounded Rectangular Callout 79"/>
            <p:cNvSpPr/>
            <p:nvPr/>
          </p:nvSpPr>
          <p:spPr>
            <a:xfrm>
              <a:off x="5472128" y="2564566"/>
              <a:ext cx="854284" cy="649081"/>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700" b="1" dirty="0"/>
                <a:t>CCF Form  Due the next day after GL Close for 2</a:t>
              </a:r>
              <a:r>
                <a:rPr lang="en-US" sz="700" b="1" baseline="30000" dirty="0"/>
                <a:t>nd</a:t>
              </a:r>
              <a:r>
                <a:rPr lang="en-US" sz="700" b="1" dirty="0"/>
                <a:t> Month after Award Expiration </a:t>
              </a:r>
            </a:p>
          </p:txBody>
        </p:sp>
        <p:sp>
          <p:nvSpPr>
            <p:cNvPr id="81" name="Rounded Rectangular Callout 80"/>
            <p:cNvSpPr/>
            <p:nvPr/>
          </p:nvSpPr>
          <p:spPr>
            <a:xfrm>
              <a:off x="351746" y="2695631"/>
              <a:ext cx="758217"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dirty="0"/>
                <a:t>90 Days - Termination Notice</a:t>
              </a:r>
              <a:endParaRPr lang="en-US" sz="800" b="1" dirty="0"/>
            </a:p>
          </p:txBody>
        </p:sp>
        <p:sp>
          <p:nvSpPr>
            <p:cNvPr id="82" name="TextBox 81"/>
            <p:cNvSpPr txBox="1"/>
            <p:nvPr/>
          </p:nvSpPr>
          <p:spPr>
            <a:xfrm>
              <a:off x="248344" y="1999557"/>
              <a:ext cx="1009227" cy="215444"/>
            </a:xfrm>
            <a:prstGeom prst="rect">
              <a:avLst/>
            </a:prstGeom>
            <a:noFill/>
          </p:spPr>
          <p:txBody>
            <a:bodyPr wrap="square" rtlCol="0">
              <a:spAutoFit/>
            </a:bodyPr>
            <a:lstStyle/>
            <a:p>
              <a:pPr algn="ctr"/>
              <a:r>
                <a:rPr lang="en-US" sz="800" b="1" dirty="0">
                  <a:solidFill>
                    <a:srgbClr val="00B050"/>
                  </a:solidFill>
                </a:rPr>
                <a:t>May 2, 2014</a:t>
              </a:r>
            </a:p>
          </p:txBody>
        </p:sp>
        <p:cxnSp>
          <p:nvCxnSpPr>
            <p:cNvPr id="83" name="Straight Connector 82"/>
            <p:cNvCxnSpPr/>
            <p:nvPr/>
          </p:nvCxnSpPr>
          <p:spPr>
            <a:xfrm>
              <a:off x="367605" y="2197132"/>
              <a:ext cx="2619333"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4" name="TextBox 83"/>
            <p:cNvSpPr txBox="1"/>
            <p:nvPr/>
          </p:nvSpPr>
          <p:spPr>
            <a:xfrm>
              <a:off x="1176188" y="1997085"/>
              <a:ext cx="1009227" cy="215444"/>
            </a:xfrm>
            <a:prstGeom prst="rect">
              <a:avLst/>
            </a:prstGeom>
            <a:noFill/>
          </p:spPr>
          <p:txBody>
            <a:bodyPr wrap="square" rtlCol="0">
              <a:spAutoFit/>
            </a:bodyPr>
            <a:lstStyle/>
            <a:p>
              <a:pPr algn="ctr"/>
              <a:r>
                <a:rPr lang="en-US" sz="800" b="1" dirty="0">
                  <a:solidFill>
                    <a:srgbClr val="00B050"/>
                  </a:solidFill>
                </a:rPr>
                <a:t>June 1, 2014</a:t>
              </a:r>
            </a:p>
          </p:txBody>
        </p:sp>
        <p:sp>
          <p:nvSpPr>
            <p:cNvPr id="85" name="TextBox 84"/>
            <p:cNvSpPr txBox="1"/>
            <p:nvPr/>
          </p:nvSpPr>
          <p:spPr>
            <a:xfrm>
              <a:off x="2122254" y="1997085"/>
              <a:ext cx="1009227" cy="215444"/>
            </a:xfrm>
            <a:prstGeom prst="rect">
              <a:avLst/>
            </a:prstGeom>
            <a:noFill/>
          </p:spPr>
          <p:txBody>
            <a:bodyPr wrap="square" rtlCol="0">
              <a:spAutoFit/>
            </a:bodyPr>
            <a:lstStyle/>
            <a:p>
              <a:pPr algn="ctr"/>
              <a:r>
                <a:rPr lang="en-US" sz="800" b="1" dirty="0">
                  <a:solidFill>
                    <a:srgbClr val="00B050"/>
                  </a:solidFill>
                </a:rPr>
                <a:t>July 1, 2014</a:t>
              </a:r>
            </a:p>
          </p:txBody>
        </p:sp>
        <p:cxnSp>
          <p:nvCxnSpPr>
            <p:cNvPr id="86" name="Straight Connector 85"/>
            <p:cNvCxnSpPr/>
            <p:nvPr/>
          </p:nvCxnSpPr>
          <p:spPr>
            <a:xfrm>
              <a:off x="355011" y="1988372"/>
              <a:ext cx="311202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481109" y="2197132"/>
              <a:ext cx="1019175"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flipV="1">
              <a:off x="4486207" y="1988372"/>
              <a:ext cx="4428310" cy="58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978025" y="2194661"/>
              <a:ext cx="3936492" cy="2471"/>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3476556" y="1999991"/>
              <a:ext cx="1009227" cy="215444"/>
            </a:xfrm>
            <a:prstGeom prst="rect">
              <a:avLst/>
            </a:prstGeom>
            <a:noFill/>
          </p:spPr>
          <p:txBody>
            <a:bodyPr wrap="square" rtlCol="0">
              <a:spAutoFit/>
            </a:bodyPr>
            <a:lstStyle/>
            <a:p>
              <a:pPr algn="ctr"/>
              <a:r>
                <a:rPr lang="en-US" sz="800" b="1" dirty="0">
                  <a:solidFill>
                    <a:srgbClr val="00B050"/>
                  </a:solidFill>
                </a:rPr>
                <a:t>July 31, 2014</a:t>
              </a:r>
            </a:p>
          </p:txBody>
        </p:sp>
        <p:sp>
          <p:nvSpPr>
            <p:cNvPr id="91" name="TextBox 90"/>
            <p:cNvSpPr txBox="1"/>
            <p:nvPr/>
          </p:nvSpPr>
          <p:spPr>
            <a:xfrm>
              <a:off x="5394657" y="1999991"/>
              <a:ext cx="1009227" cy="215444"/>
            </a:xfrm>
            <a:prstGeom prst="rect">
              <a:avLst/>
            </a:prstGeom>
            <a:noFill/>
          </p:spPr>
          <p:txBody>
            <a:bodyPr wrap="square" rtlCol="0">
              <a:spAutoFit/>
            </a:bodyPr>
            <a:lstStyle/>
            <a:p>
              <a:pPr algn="ctr"/>
              <a:r>
                <a:rPr lang="en-US" sz="800" b="1" dirty="0">
                  <a:solidFill>
                    <a:srgbClr val="00B050"/>
                  </a:solidFill>
                </a:rPr>
                <a:t>October 10, 2014</a:t>
              </a:r>
            </a:p>
          </p:txBody>
        </p:sp>
        <p:sp>
          <p:nvSpPr>
            <p:cNvPr id="92" name="TextBox 91"/>
            <p:cNvSpPr txBox="1"/>
            <p:nvPr/>
          </p:nvSpPr>
          <p:spPr>
            <a:xfrm>
              <a:off x="4490760" y="1790796"/>
              <a:ext cx="4423757" cy="215444"/>
            </a:xfrm>
            <a:prstGeom prst="rect">
              <a:avLst/>
            </a:prstGeom>
            <a:noFill/>
          </p:spPr>
          <p:txBody>
            <a:bodyPr wrap="square" rtlCol="0">
              <a:spAutoFit/>
            </a:bodyPr>
            <a:lstStyle/>
            <a:p>
              <a:pPr algn="ctr"/>
              <a:r>
                <a:rPr lang="en-US" sz="800" b="1" dirty="0"/>
                <a:t>Award Closeout Process</a:t>
              </a:r>
            </a:p>
          </p:txBody>
        </p:sp>
        <p:sp>
          <p:nvSpPr>
            <p:cNvPr id="93" name="TextBox 92"/>
            <p:cNvSpPr txBox="1"/>
            <p:nvPr/>
          </p:nvSpPr>
          <p:spPr>
            <a:xfrm>
              <a:off x="374974" y="1790796"/>
              <a:ext cx="3087406" cy="215444"/>
            </a:xfrm>
            <a:prstGeom prst="rect">
              <a:avLst/>
            </a:prstGeom>
            <a:noFill/>
          </p:spPr>
          <p:txBody>
            <a:bodyPr wrap="square" rtlCol="0">
              <a:spAutoFit/>
            </a:bodyPr>
            <a:lstStyle/>
            <a:p>
              <a:pPr algn="ctr"/>
              <a:r>
                <a:rPr lang="en-US" sz="800" b="1" dirty="0"/>
                <a:t>Final Award Activities</a:t>
              </a:r>
            </a:p>
          </p:txBody>
        </p:sp>
        <p:sp>
          <p:nvSpPr>
            <p:cNvPr id="94" name="TextBox 93"/>
            <p:cNvSpPr txBox="1"/>
            <p:nvPr/>
          </p:nvSpPr>
          <p:spPr>
            <a:xfrm>
              <a:off x="3222977" y="1585601"/>
              <a:ext cx="1569077" cy="215444"/>
            </a:xfrm>
            <a:prstGeom prst="rect">
              <a:avLst/>
            </a:prstGeom>
            <a:noFill/>
          </p:spPr>
          <p:txBody>
            <a:bodyPr wrap="square" rtlCol="0">
              <a:spAutoFit/>
            </a:bodyPr>
            <a:lstStyle/>
            <a:p>
              <a:pPr algn="ctr"/>
              <a:r>
                <a:rPr lang="en-US" sz="800" dirty="0">
                  <a:solidFill>
                    <a:srgbClr val="00B050"/>
                  </a:solidFill>
                </a:rPr>
                <a:t>(dates in green are example only)</a:t>
              </a:r>
            </a:p>
          </p:txBody>
        </p:sp>
        <p:grpSp>
          <p:nvGrpSpPr>
            <p:cNvPr id="95" name="Group 94"/>
            <p:cNvGrpSpPr/>
            <p:nvPr/>
          </p:nvGrpSpPr>
          <p:grpSpPr>
            <a:xfrm>
              <a:off x="727675" y="2276285"/>
              <a:ext cx="1899194" cy="369256"/>
              <a:chOff x="760892" y="2560860"/>
              <a:chExt cx="2204706" cy="496706"/>
            </a:xfrm>
          </p:grpSpPr>
          <p:cxnSp>
            <p:nvCxnSpPr>
              <p:cNvPr id="128" name="Straight Arrow Connector 127"/>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9" name="Straight Arrow Connector 128"/>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0" name="Straight Arrow Connector 129"/>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96" name="Straight Arrow Connector 95"/>
            <p:cNvCxnSpPr/>
            <p:nvPr/>
          </p:nvCxnSpPr>
          <p:spPr>
            <a:xfrm flipH="1" flipV="1">
              <a:off x="3981169" y="228132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V="1">
              <a:off x="5899271" y="2281322"/>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98" name="Group 97"/>
            <p:cNvGrpSpPr/>
            <p:nvPr/>
          </p:nvGrpSpPr>
          <p:grpSpPr>
            <a:xfrm rot="10800000">
              <a:off x="731205" y="3264526"/>
              <a:ext cx="1899194" cy="369256"/>
              <a:chOff x="760892" y="2560860"/>
              <a:chExt cx="2204706" cy="496706"/>
            </a:xfrm>
          </p:grpSpPr>
          <p:cxnSp>
            <p:nvCxnSpPr>
              <p:cNvPr id="125" name="Straight Arrow Connector 124"/>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6" name="Straight Arrow Connector 125"/>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7" name="Straight Arrow Connector 126"/>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99" name="Group 98"/>
            <p:cNvGrpSpPr/>
            <p:nvPr/>
          </p:nvGrpSpPr>
          <p:grpSpPr>
            <a:xfrm>
              <a:off x="6658432" y="1999557"/>
              <a:ext cx="1009227" cy="1592021"/>
              <a:chOff x="6658432" y="1999557"/>
              <a:chExt cx="1009227" cy="1592021"/>
            </a:xfrm>
          </p:grpSpPr>
          <p:sp>
            <p:nvSpPr>
              <p:cNvPr id="121" name="Rounded Rectangle 120"/>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90 Days - Award</a:t>
                </a:r>
                <a:r>
                  <a:rPr lang="en-US" sz="800" b="1" baseline="0" dirty="0"/>
                  <a:t> Closed  &amp; Final Financial Report is Submitted</a:t>
                </a:r>
              </a:p>
            </p:txBody>
          </p:sp>
          <p:sp>
            <p:nvSpPr>
              <p:cNvPr id="122" name="TextBox 121"/>
              <p:cNvSpPr txBox="1"/>
              <p:nvPr/>
            </p:nvSpPr>
            <p:spPr>
              <a:xfrm>
                <a:off x="6658432" y="1999557"/>
                <a:ext cx="1009227" cy="215444"/>
              </a:xfrm>
              <a:prstGeom prst="rect">
                <a:avLst/>
              </a:prstGeom>
              <a:noFill/>
            </p:spPr>
            <p:txBody>
              <a:bodyPr wrap="square" rtlCol="0">
                <a:spAutoFit/>
              </a:bodyPr>
              <a:lstStyle/>
              <a:p>
                <a:pPr algn="ctr"/>
                <a:r>
                  <a:rPr lang="en-US" sz="800" b="1" dirty="0">
                    <a:solidFill>
                      <a:srgbClr val="00B050"/>
                    </a:solidFill>
                  </a:rPr>
                  <a:t>October 29, 2014</a:t>
                </a:r>
              </a:p>
            </p:txBody>
          </p:sp>
          <p:cxnSp>
            <p:nvCxnSpPr>
              <p:cNvPr id="123" name="Straight Arrow Connector 122"/>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4" name="Straight Arrow Connector 123"/>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100" name="Straight Arrow Connector 99"/>
            <p:cNvCxnSpPr/>
            <p:nvPr/>
          </p:nvCxnSpPr>
          <p:spPr>
            <a:xfrm rot="10800000" flipV="1">
              <a:off x="5906273" y="3264526"/>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1" name="Straight Arrow Connector 100"/>
            <p:cNvCxnSpPr/>
            <p:nvPr/>
          </p:nvCxnSpPr>
          <p:spPr>
            <a:xfrm rot="10800000" flipV="1">
              <a:off x="3977780" y="3327380"/>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02" name="Group 101"/>
            <p:cNvGrpSpPr/>
            <p:nvPr/>
          </p:nvGrpSpPr>
          <p:grpSpPr>
            <a:xfrm>
              <a:off x="7841245" y="2002496"/>
              <a:ext cx="1073271" cy="1592021"/>
              <a:chOff x="6624083" y="1999557"/>
              <a:chExt cx="1073271" cy="1592021"/>
            </a:xfrm>
          </p:grpSpPr>
          <p:sp>
            <p:nvSpPr>
              <p:cNvPr id="117" name="Rounded Rectangle 116"/>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 120 Days – Deficit Clearing</a:t>
                </a:r>
                <a:endParaRPr lang="en-US" sz="800" b="1" baseline="0" dirty="0"/>
              </a:p>
            </p:txBody>
          </p:sp>
          <p:sp>
            <p:nvSpPr>
              <p:cNvPr id="118" name="TextBox 117"/>
              <p:cNvSpPr txBox="1"/>
              <p:nvPr/>
            </p:nvSpPr>
            <p:spPr>
              <a:xfrm>
                <a:off x="6624083" y="1999557"/>
                <a:ext cx="1073271" cy="215444"/>
              </a:xfrm>
              <a:prstGeom prst="rect">
                <a:avLst/>
              </a:prstGeom>
              <a:noFill/>
            </p:spPr>
            <p:txBody>
              <a:bodyPr wrap="square" rtlCol="0">
                <a:spAutoFit/>
              </a:bodyPr>
              <a:lstStyle/>
              <a:p>
                <a:pPr algn="ctr"/>
                <a:r>
                  <a:rPr lang="en-US" sz="800" b="1" dirty="0">
                    <a:solidFill>
                      <a:srgbClr val="00B050"/>
                    </a:solidFill>
                  </a:rPr>
                  <a:t>November 27, 2014</a:t>
                </a:r>
              </a:p>
            </p:txBody>
          </p:sp>
          <p:cxnSp>
            <p:nvCxnSpPr>
              <p:cNvPr id="119" name="Straight Arrow Connector 118"/>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03" name="Group 102"/>
            <p:cNvGrpSpPr/>
            <p:nvPr/>
          </p:nvGrpSpPr>
          <p:grpSpPr>
            <a:xfrm>
              <a:off x="856620" y="3274369"/>
              <a:ext cx="7273451" cy="215444"/>
              <a:chOff x="856620" y="3274369"/>
              <a:chExt cx="7273451" cy="215444"/>
            </a:xfrm>
          </p:grpSpPr>
          <p:cxnSp>
            <p:nvCxnSpPr>
              <p:cNvPr id="104" name="Straight Connector 103"/>
              <p:cNvCxnSpPr/>
              <p:nvPr/>
            </p:nvCxnSpPr>
            <p:spPr>
              <a:xfrm>
                <a:off x="85662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1833445"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742628"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6184174"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742613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grpSp>
            <p:nvGrpSpPr>
              <p:cNvPr id="110" name="Group 109"/>
              <p:cNvGrpSpPr/>
              <p:nvPr/>
            </p:nvGrpSpPr>
            <p:grpSpPr>
              <a:xfrm>
                <a:off x="856620" y="3274369"/>
                <a:ext cx="7273450" cy="215444"/>
                <a:chOff x="856620" y="3253103"/>
                <a:chExt cx="7273450" cy="215444"/>
              </a:xfrm>
            </p:grpSpPr>
            <p:sp>
              <p:nvSpPr>
                <p:cNvPr id="111" name="TextBox 110"/>
                <p:cNvSpPr txBox="1"/>
                <p:nvPr/>
              </p:nvSpPr>
              <p:spPr>
                <a:xfrm>
                  <a:off x="85662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12" name="TextBox 111"/>
                <p:cNvSpPr txBox="1"/>
                <p:nvPr/>
              </p:nvSpPr>
              <p:spPr>
                <a:xfrm>
                  <a:off x="1842498"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13" name="TextBox 112"/>
                <p:cNvSpPr txBox="1"/>
                <p:nvPr/>
              </p:nvSpPr>
              <p:spPr>
                <a:xfrm>
                  <a:off x="2742627"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15" name="TextBox 114"/>
                <p:cNvSpPr txBox="1"/>
                <p:nvPr/>
              </p:nvSpPr>
              <p:spPr>
                <a:xfrm>
                  <a:off x="6184174"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~20 Days</a:t>
                  </a:r>
                </a:p>
              </p:txBody>
            </p:sp>
            <p:sp>
              <p:nvSpPr>
                <p:cNvPr id="116" name="TextBox 115"/>
                <p:cNvSpPr txBox="1"/>
                <p:nvPr/>
              </p:nvSpPr>
              <p:spPr>
                <a:xfrm>
                  <a:off x="742613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grpSp>
        </p:grpSp>
      </p:grpSp>
    </p:spTree>
    <p:extLst>
      <p:ext uri="{BB962C8B-B14F-4D97-AF65-F5344CB8AC3E}">
        <p14:creationId xmlns:p14="http://schemas.microsoft.com/office/powerpoint/2010/main" val="1350454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15</a:t>
            </a:fld>
            <a:endParaRPr lang="en-US" dirty="0"/>
          </a:p>
        </p:txBody>
      </p:sp>
      <p:sp>
        <p:nvSpPr>
          <p:cNvPr id="5" name="Content Placeholder 2"/>
          <p:cNvSpPr>
            <a:spLocks noGrp="1"/>
          </p:cNvSpPr>
          <p:nvPr>
            <p:ph idx="1"/>
          </p:nvPr>
        </p:nvSpPr>
        <p:spPr>
          <a:xfrm>
            <a:off x="342900" y="1123973"/>
            <a:ext cx="8446168" cy="4695825"/>
          </a:xfrm>
        </p:spPr>
        <p:txBody>
          <a:bodyPr>
            <a:normAutofit fontScale="85000" lnSpcReduction="20000"/>
          </a:bodyPr>
          <a:lstStyle/>
          <a:p>
            <a:pPr marL="0" lvl="1" indent="0">
              <a:lnSpc>
                <a:spcPct val="110000"/>
              </a:lnSpc>
              <a:spcBef>
                <a:spcPts val="1200"/>
              </a:spcBef>
              <a:buNone/>
            </a:pPr>
            <a:r>
              <a:rPr lang="en-US" sz="2600" b="1" cap="small" dirty="0">
                <a:solidFill>
                  <a:srgbClr val="E09E19"/>
                </a:solidFill>
              </a:rPr>
              <a:t>objective</a:t>
            </a:r>
            <a:r>
              <a:rPr lang="en-US" sz="2600" dirty="0">
                <a:solidFill>
                  <a:srgbClr val="E09E19"/>
                </a:solidFill>
              </a:rPr>
              <a:t>: </a:t>
            </a:r>
            <a:r>
              <a:rPr lang="en-US" sz="1900" dirty="0"/>
              <a:t>Complete, accurate Final Financial Report/Invoice and Cost Sharing Report sent to sponsor by award close date (expiration + 90 days). Award ChartString cleared of all balances, closed to further spending. </a:t>
            </a:r>
          </a:p>
          <a:p>
            <a:pPr marL="171410" lvl="1" indent="-171410" defTabSz="914186">
              <a:lnSpc>
                <a:spcPct val="120000"/>
              </a:lnSpc>
              <a:spcBef>
                <a:spcPts val="1200"/>
              </a:spcBef>
              <a:buFont typeface="Arial" panose="020B0604020202020204" pitchFamily="34" charset="0"/>
              <a:buChar char="•"/>
              <a:defRPr/>
            </a:pPr>
            <a:r>
              <a:rPr lang="en-US" sz="1900" b="1" dirty="0"/>
              <a:t>CGA prepares FFR based ONLY on expenses recorded in the GL</a:t>
            </a:r>
          </a:p>
          <a:p>
            <a:pPr lvl="1">
              <a:lnSpc>
                <a:spcPct val="110000"/>
              </a:lnSpc>
              <a:spcBef>
                <a:spcPts val="0"/>
              </a:spcBef>
            </a:pPr>
            <a:r>
              <a:rPr lang="en-US" sz="1600" dirty="0"/>
              <a:t>All spending over the authorized amount will be included in Deficit Clearing </a:t>
            </a:r>
          </a:p>
          <a:p>
            <a:pPr marL="171410" lvl="1" indent="-171410" defTabSz="914186">
              <a:lnSpc>
                <a:spcPct val="110000"/>
              </a:lnSpc>
              <a:spcBef>
                <a:spcPts val="1200"/>
              </a:spcBef>
              <a:buFont typeface="Arial" panose="020B0604020202020204" pitchFamily="34" charset="0"/>
              <a:buChar char="•"/>
              <a:defRPr/>
            </a:pPr>
            <a:r>
              <a:rPr lang="en-US" sz="1900" b="1" dirty="0"/>
              <a:t>CGA verifies Cost Sharing Contribution Report, prepares and submits final report to sponsor</a:t>
            </a:r>
          </a:p>
          <a:p>
            <a:pPr marL="171410" lvl="1" indent="-171410" defTabSz="914186">
              <a:lnSpc>
                <a:spcPct val="110000"/>
              </a:lnSpc>
              <a:spcBef>
                <a:spcPts val="1200"/>
              </a:spcBef>
              <a:buFont typeface="Arial" panose="020B0604020202020204" pitchFamily="34" charset="0"/>
              <a:buChar char="•"/>
              <a:defRPr/>
            </a:pPr>
            <a:r>
              <a:rPr lang="en-US" sz="1900" b="1" dirty="0"/>
              <a:t>CSS-RAs/Departments to close all award POs </a:t>
            </a:r>
            <a:r>
              <a:rPr lang="en-US" sz="1900" dirty="0"/>
              <a:t>before the award close date and FFR/Final Invoice submitted (expiration + 90 days). This will ensure:</a:t>
            </a:r>
          </a:p>
          <a:p>
            <a:pPr lvl="1">
              <a:lnSpc>
                <a:spcPct val="110000"/>
              </a:lnSpc>
              <a:spcBef>
                <a:spcPts val="0"/>
              </a:spcBef>
            </a:pPr>
            <a:r>
              <a:rPr lang="en-US" sz="1600" dirty="0"/>
              <a:t>No one can inadvertently voucher against the award PO</a:t>
            </a:r>
          </a:p>
          <a:p>
            <a:pPr lvl="1">
              <a:lnSpc>
                <a:spcPct val="110000"/>
              </a:lnSpc>
              <a:spcBef>
                <a:spcPts val="0"/>
              </a:spcBef>
            </a:pPr>
            <a:r>
              <a:rPr lang="en-US" sz="1600" dirty="0"/>
              <a:t>No open contractual obligations exist on closed awards</a:t>
            </a:r>
          </a:p>
          <a:p>
            <a:pPr marL="171410" lvl="1" indent="-171410" defTabSz="914186">
              <a:lnSpc>
                <a:spcPct val="110000"/>
              </a:lnSpc>
              <a:spcBef>
                <a:spcPts val="1200"/>
              </a:spcBef>
              <a:buFont typeface="Arial" panose="020B0604020202020204" pitchFamily="34" charset="0"/>
              <a:buChar char="•"/>
              <a:defRPr/>
            </a:pPr>
            <a:r>
              <a:rPr lang="en-US" sz="1900" b="1" dirty="0"/>
              <a:t>CSS-RAs/Departments checks that actual expenses post, match accrued amount</a:t>
            </a:r>
          </a:p>
          <a:p>
            <a:pPr lvl="1">
              <a:lnSpc>
                <a:spcPct val="110000"/>
              </a:lnSpc>
              <a:spcBef>
                <a:spcPts val="0"/>
              </a:spcBef>
              <a:defRPr/>
            </a:pPr>
            <a:r>
              <a:rPr lang="en-US" sz="1600" dirty="0"/>
              <a:t>If actuals have </a:t>
            </a:r>
            <a:r>
              <a:rPr lang="en-US" sz="1600" i="1" dirty="0"/>
              <a:t>not </a:t>
            </a:r>
            <a:r>
              <a:rPr lang="en-US" sz="1600" dirty="0"/>
              <a:t>posted, re-accrue using another auto-reversing accrual transaction</a:t>
            </a:r>
          </a:p>
          <a:p>
            <a:pPr marL="171410" lvl="1" indent="-171410" defTabSz="914186">
              <a:lnSpc>
                <a:spcPct val="110000"/>
              </a:lnSpc>
              <a:spcBef>
                <a:spcPts val="1200"/>
              </a:spcBef>
              <a:buFont typeface="Arial" panose="020B0604020202020204" pitchFamily="34" charset="0"/>
              <a:buChar char="•"/>
              <a:defRPr/>
            </a:pPr>
            <a:r>
              <a:rPr lang="en-US" sz="1900" dirty="0"/>
              <a:t>If </a:t>
            </a:r>
            <a:r>
              <a:rPr lang="en-US" sz="1900" i="1" dirty="0"/>
              <a:t>any</a:t>
            </a:r>
            <a:r>
              <a:rPr lang="en-US" sz="1900" dirty="0"/>
              <a:t> spending over the authorized award amount exists at the award close date, that </a:t>
            </a:r>
            <a:r>
              <a:rPr lang="en-US" sz="1900" b="1" dirty="0"/>
              <a:t>overspending balance will be deficit cleared </a:t>
            </a:r>
            <a:r>
              <a:rPr lang="en-US" sz="1900" dirty="0"/>
              <a:t>and allocated to the Department's unrestricted fund.</a:t>
            </a:r>
          </a:p>
        </p:txBody>
      </p:sp>
      <p:sp>
        <p:nvSpPr>
          <p:cNvPr id="3" name="Title 2"/>
          <p:cNvSpPr>
            <a:spLocks noGrp="1"/>
          </p:cNvSpPr>
          <p:nvPr>
            <p:ph type="title"/>
          </p:nvPr>
        </p:nvSpPr>
        <p:spPr>
          <a:xfrm>
            <a:off x="342900" y="215912"/>
            <a:ext cx="8446168" cy="960437"/>
          </a:xfrm>
        </p:spPr>
        <p:txBody>
          <a:bodyPr>
            <a:normAutofit/>
          </a:bodyPr>
          <a:lstStyle/>
          <a:p>
            <a:r>
              <a:rPr lang="en-US" dirty="0"/>
              <a:t>Final Closeout</a:t>
            </a:r>
          </a:p>
        </p:txBody>
      </p:sp>
    </p:spTree>
    <p:extLst>
      <p:ext uri="{BB962C8B-B14F-4D97-AF65-F5344CB8AC3E}">
        <p14:creationId xmlns:p14="http://schemas.microsoft.com/office/powerpoint/2010/main" val="413731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solidFill>
                  <a:schemeClr val="bg1"/>
                </a:solidFill>
              </a:rPr>
              <a:pPr/>
              <a:t>16</a:t>
            </a:fld>
            <a:endParaRPr lang="en-US"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14164337"/>
              </p:ext>
            </p:extLst>
          </p:nvPr>
        </p:nvGraphicFramePr>
        <p:xfrm>
          <a:off x="349076" y="1188116"/>
          <a:ext cx="8487617" cy="4736197"/>
        </p:xfrm>
        <a:graphic>
          <a:graphicData uri="http://schemas.openxmlformats.org/drawingml/2006/table">
            <a:tbl>
              <a:tblPr firstRow="1" bandRow="1">
                <a:tableStyleId>{5C22544A-7EE6-4342-B048-85BDC9FD1C3A}</a:tableStyleId>
              </a:tblPr>
              <a:tblGrid>
                <a:gridCol w="5604049">
                  <a:extLst>
                    <a:ext uri="{9D8B030D-6E8A-4147-A177-3AD203B41FA5}">
                      <a16:colId xmlns:a16="http://schemas.microsoft.com/office/drawing/2014/main" xmlns="" val="20000"/>
                    </a:ext>
                  </a:extLst>
                </a:gridCol>
                <a:gridCol w="2883568">
                  <a:extLst>
                    <a:ext uri="{9D8B030D-6E8A-4147-A177-3AD203B41FA5}">
                      <a16:colId xmlns:a16="http://schemas.microsoft.com/office/drawing/2014/main" xmlns="" val="20001"/>
                    </a:ext>
                  </a:extLst>
                </a:gridCol>
              </a:tblGrid>
              <a:tr h="371970">
                <a:tc>
                  <a:txBody>
                    <a:bodyPr/>
                    <a:lstStyle/>
                    <a:p>
                      <a:r>
                        <a:rPr lang="en-US" sz="1600" dirty="0"/>
                        <a:t>Task</a:t>
                      </a:r>
                    </a:p>
                  </a:txBody>
                  <a:tcPr/>
                </a:tc>
                <a:tc>
                  <a:txBody>
                    <a:bodyPr/>
                    <a:lstStyle/>
                    <a:p>
                      <a:r>
                        <a:rPr lang="en-US" sz="1600" baseline="0" dirty="0"/>
                        <a:t>Deadline</a:t>
                      </a:r>
                      <a:endParaRPr lang="en-US" sz="1600" dirty="0"/>
                    </a:p>
                  </a:txBody>
                  <a:tcPr/>
                </a:tc>
                <a:extLst>
                  <a:ext uri="{0D108BD9-81ED-4DB2-BD59-A6C34878D82A}">
                    <a16:rowId xmlns:a16="http://schemas.microsoft.com/office/drawing/2014/main" xmlns="" val="10000"/>
                  </a:ext>
                </a:extLst>
              </a:tr>
              <a:tr h="658565">
                <a:tc>
                  <a:txBody>
                    <a:bodyPr/>
                    <a:lstStyle/>
                    <a:p>
                      <a:r>
                        <a:rPr lang="en-US" sz="1600" b="0" i="0" u="none" strike="noStrike" kern="1200" dirty="0">
                          <a:solidFill>
                            <a:schemeClr val="dk1"/>
                          </a:solidFill>
                          <a:effectLst/>
                          <a:latin typeface="+mn-lt"/>
                          <a:ea typeface="+mn-ea"/>
                          <a:cs typeface="+mn-cs"/>
                        </a:rPr>
                        <a:t>CGA prepares Final Financial</a:t>
                      </a:r>
                      <a:r>
                        <a:rPr lang="en-US" sz="1600" b="0" i="0" u="none" strike="noStrike" kern="1200" baseline="0" dirty="0">
                          <a:solidFill>
                            <a:schemeClr val="dk1"/>
                          </a:solidFill>
                          <a:effectLst/>
                          <a:latin typeface="+mn-lt"/>
                          <a:ea typeface="+mn-ea"/>
                          <a:cs typeface="+mn-cs"/>
                        </a:rPr>
                        <a:t> Report/Invoice u</a:t>
                      </a:r>
                      <a:r>
                        <a:rPr lang="en-US" sz="1600" b="0" i="0" u="none" strike="noStrike" kern="1200" dirty="0">
                          <a:solidFill>
                            <a:schemeClr val="dk1"/>
                          </a:solidFill>
                          <a:effectLst/>
                          <a:latin typeface="+mn-lt"/>
                          <a:ea typeface="+mn-ea"/>
                          <a:cs typeface="+mn-cs"/>
                        </a:rPr>
                        <a:t>sing the GL and Closeout Certification form</a:t>
                      </a:r>
                      <a:r>
                        <a:rPr lang="en-US" sz="1600" b="0" i="0" u="none" strike="noStrike" kern="1200" baseline="0" dirty="0">
                          <a:solidFill>
                            <a:schemeClr val="dk1"/>
                          </a:solidFill>
                          <a:effectLst/>
                          <a:latin typeface="+mn-lt"/>
                          <a:ea typeface="+mn-ea"/>
                          <a:cs typeface="+mn-cs"/>
                        </a:rPr>
                        <a:t>, submits to sponsor</a:t>
                      </a:r>
                      <a:endParaRPr lang="en-US" sz="1600" dirty="0"/>
                    </a:p>
                  </a:txBody>
                  <a:tcPr/>
                </a:tc>
                <a:tc>
                  <a:txBody>
                    <a:bodyPr/>
                    <a:lstStyle/>
                    <a:p>
                      <a:r>
                        <a:rPr lang="en-US" sz="1600" dirty="0"/>
                        <a:t>Award close date (90 days after award expiration) </a:t>
                      </a:r>
                    </a:p>
                  </a:txBody>
                  <a:tcPr/>
                </a:tc>
                <a:extLst>
                  <a:ext uri="{0D108BD9-81ED-4DB2-BD59-A6C34878D82A}">
                    <a16:rowId xmlns:a16="http://schemas.microsoft.com/office/drawing/2014/main" xmlns="" val="10001"/>
                  </a:ext>
                </a:extLst>
              </a:tr>
              <a:tr h="671016">
                <a:tc>
                  <a:txBody>
                    <a:bodyPr/>
                    <a:lstStyle/>
                    <a:p>
                      <a:r>
                        <a:rPr lang="en-US" sz="1600" baseline="0" dirty="0"/>
                        <a:t>CGA prepares Cost Share Report (if required) u</a:t>
                      </a:r>
                      <a:r>
                        <a:rPr lang="en-US" sz="1600" dirty="0"/>
                        <a:t>sing GL and Cost Sharing</a:t>
                      </a:r>
                      <a:r>
                        <a:rPr lang="en-US" sz="1600" baseline="0" dirty="0"/>
                        <a:t> Contribution</a:t>
                      </a:r>
                      <a:r>
                        <a:rPr lang="en-US" sz="1600" dirty="0"/>
                        <a:t> Report</a:t>
                      </a:r>
                      <a:r>
                        <a:rPr lang="en-US" sz="1600" baseline="0" dirty="0"/>
                        <a:t> from CSS-RA/</a:t>
                      </a:r>
                      <a:r>
                        <a:rPr lang="en-US" sz="1600" baseline="0" dirty="0" err="1"/>
                        <a:t>Dept</a:t>
                      </a:r>
                      <a:r>
                        <a:rPr lang="en-US" sz="1600" baseline="0" dirty="0"/>
                        <a:t>, sends to Sponsor.</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Award close date (90 days after award expiration) </a:t>
                      </a:r>
                    </a:p>
                  </a:txBody>
                  <a:tcPr/>
                </a:tc>
                <a:extLst>
                  <a:ext uri="{0D108BD9-81ED-4DB2-BD59-A6C34878D82A}">
                    <a16:rowId xmlns:a16="http://schemas.microsoft.com/office/drawing/2014/main" xmlns="" val="10002"/>
                  </a:ext>
                </a:extLst>
              </a:tr>
              <a:tr h="6183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CSS-RA/Department</a:t>
                      </a:r>
                      <a:r>
                        <a:rPr lang="en-US" sz="1600" baseline="0" dirty="0"/>
                        <a:t> closes POs</a:t>
                      </a:r>
                      <a:endParaRPr lang="en-US" sz="1600" dirty="0"/>
                    </a:p>
                    <a:p>
                      <a:endParaRPr lang="en-US" sz="1600"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a:t>Award close date (90 days after award expiration) </a:t>
                      </a:r>
                    </a:p>
                  </a:txBody>
                  <a:tcPr/>
                </a:tc>
                <a:extLst>
                  <a:ext uri="{0D108BD9-81ED-4DB2-BD59-A6C34878D82A}">
                    <a16:rowId xmlns:a16="http://schemas.microsoft.com/office/drawing/2014/main" xmlns="" val="10003"/>
                  </a:ext>
                </a:extLst>
              </a:tr>
              <a:tr h="6183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CSS-RA/Department</a:t>
                      </a:r>
                      <a:r>
                        <a:rPr lang="en-US" sz="1600" baseline="0" dirty="0"/>
                        <a:t> confirms actual costs have posted, match accrued amount. Re-accrue with auto-reverse if actuals not posted/incomplete.</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Cut-off date for 3</a:t>
                      </a:r>
                      <a:r>
                        <a:rPr lang="en-US" sz="1600" baseline="30000" dirty="0"/>
                        <a:t>rd</a:t>
                      </a:r>
                      <a:r>
                        <a:rPr lang="en-US" sz="1600" dirty="0"/>
                        <a:t> month after award</a:t>
                      </a:r>
                    </a:p>
                  </a:txBody>
                  <a:tcPr/>
                </a:tc>
                <a:extLst>
                  <a:ext uri="{0D108BD9-81ED-4DB2-BD59-A6C34878D82A}">
                    <a16:rowId xmlns:a16="http://schemas.microsoft.com/office/drawing/2014/main" xmlns="" val="10004"/>
                  </a:ext>
                </a:extLst>
              </a:tr>
              <a:tr h="6183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CGA </a:t>
                      </a:r>
                      <a:r>
                        <a:rPr lang="en-US" sz="1600" baseline="0" dirty="0"/>
                        <a:t>refunds sponsor if actual expense is less than accrual (if actual is greater than accrual, clear the deficit)</a:t>
                      </a:r>
                      <a:endParaRPr lang="en-US" sz="1600"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a:t>~120 days after expiration date</a:t>
                      </a:r>
                    </a:p>
                  </a:txBody>
                  <a:tcPr/>
                </a:tc>
                <a:extLst>
                  <a:ext uri="{0D108BD9-81ED-4DB2-BD59-A6C34878D82A}">
                    <a16:rowId xmlns:a16="http://schemas.microsoft.com/office/drawing/2014/main" xmlns="" val="10005"/>
                  </a:ext>
                </a:extLst>
              </a:tr>
              <a:tr h="6183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CGA clears deficit spending above award amount by transferring </a:t>
                      </a:r>
                      <a:r>
                        <a:rPr lang="en-US" sz="1600" i="1" dirty="0"/>
                        <a:t>all </a:t>
                      </a:r>
                      <a:r>
                        <a:rPr lang="en-US" sz="1600" dirty="0"/>
                        <a:t>overdrafts to departmental unrestricted fund,</a:t>
                      </a:r>
                      <a:r>
                        <a:rPr lang="en-US" sz="1600" baseline="0" dirty="0"/>
                        <a:t> then </a:t>
                      </a:r>
                      <a:r>
                        <a:rPr lang="en-US" sz="1600" dirty="0"/>
                        <a:t>deactivates the award</a:t>
                      </a:r>
                      <a:r>
                        <a:rPr lang="en-US" sz="1600" baseline="0" dirty="0"/>
                        <a:t> </a:t>
                      </a:r>
                      <a:r>
                        <a:rPr lang="en-US" sz="1600" dirty="0"/>
                        <a:t>in BFS  </a:t>
                      </a:r>
                    </a:p>
                  </a:txBody>
                  <a:tcPr/>
                </a:tc>
                <a:tc>
                  <a:txBody>
                    <a:bodyPr/>
                    <a:lstStyle/>
                    <a:p>
                      <a:r>
                        <a:rPr lang="en-US" sz="1600" dirty="0"/>
                        <a:t>~120 days after expiration date</a:t>
                      </a:r>
                    </a:p>
                  </a:txBody>
                  <a:tcPr/>
                </a:tc>
                <a:extLst>
                  <a:ext uri="{0D108BD9-81ED-4DB2-BD59-A6C34878D82A}">
                    <a16:rowId xmlns:a16="http://schemas.microsoft.com/office/drawing/2014/main" xmlns="" val="10006"/>
                  </a:ext>
                </a:extLst>
              </a:tr>
            </a:tbl>
          </a:graphicData>
        </a:graphic>
      </p:graphicFrame>
      <p:sp>
        <p:nvSpPr>
          <p:cNvPr id="3" name="Title 2"/>
          <p:cNvSpPr>
            <a:spLocks noGrp="1"/>
          </p:cNvSpPr>
          <p:nvPr>
            <p:ph type="title"/>
          </p:nvPr>
        </p:nvSpPr>
        <p:spPr>
          <a:xfrm>
            <a:off x="342900" y="268290"/>
            <a:ext cx="8446168" cy="897080"/>
          </a:xfrm>
        </p:spPr>
        <p:txBody>
          <a:bodyPr/>
          <a:lstStyle/>
          <a:p>
            <a:r>
              <a:rPr lang="en-US" dirty="0"/>
              <a:t>Final Closeout</a:t>
            </a:r>
          </a:p>
        </p:txBody>
      </p:sp>
      <p:sp>
        <p:nvSpPr>
          <p:cNvPr id="6" name="TextBox 5"/>
          <p:cNvSpPr txBox="1"/>
          <p:nvPr/>
        </p:nvSpPr>
        <p:spPr>
          <a:xfrm>
            <a:off x="4474243" y="5888332"/>
            <a:ext cx="4314825" cy="461665"/>
          </a:xfrm>
          <a:prstGeom prst="rect">
            <a:avLst/>
          </a:prstGeom>
          <a:solidFill>
            <a:schemeClr val="bg1"/>
          </a:solidFill>
          <a:ln w="6350">
            <a:solidFill>
              <a:schemeClr val="tx1"/>
            </a:solidFill>
          </a:ln>
        </p:spPr>
        <p:txBody>
          <a:bodyPr wrap="square" rtlCol="0">
            <a:spAutoFit/>
          </a:bodyPr>
          <a:lstStyle/>
          <a:p>
            <a:r>
              <a:rPr lang="en-US" sz="1200" dirty="0"/>
              <a:t>*Departments have up until the 5th business day of the month following the recording of the actual expense to clear any deficits.</a:t>
            </a:r>
          </a:p>
        </p:txBody>
      </p:sp>
    </p:spTree>
    <p:extLst>
      <p:ext uri="{BB962C8B-B14F-4D97-AF65-F5344CB8AC3E}">
        <p14:creationId xmlns:p14="http://schemas.microsoft.com/office/powerpoint/2010/main" val="1753427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8288"/>
            <a:ext cx="8446168" cy="1150353"/>
          </a:xfrm>
        </p:spPr>
        <p:txBody>
          <a:bodyPr>
            <a:normAutofit/>
          </a:bodyPr>
          <a:lstStyle/>
          <a:p>
            <a:r>
              <a:rPr lang="en-US" dirty="0"/>
              <a:t>PO Closeout Procedures</a:t>
            </a:r>
          </a:p>
        </p:txBody>
      </p:sp>
      <p:sp>
        <p:nvSpPr>
          <p:cNvPr id="3" name="Content Placeholder 2"/>
          <p:cNvSpPr>
            <a:spLocks noGrp="1"/>
          </p:cNvSpPr>
          <p:nvPr>
            <p:ph idx="1"/>
          </p:nvPr>
        </p:nvSpPr>
        <p:spPr>
          <a:xfrm>
            <a:off x="342899" y="1301749"/>
            <a:ext cx="8446169" cy="981075"/>
          </a:xfrm>
        </p:spPr>
        <p:txBody>
          <a:bodyPr>
            <a:normAutofit fontScale="85000" lnSpcReduction="20000"/>
          </a:bodyPr>
          <a:lstStyle/>
          <a:p>
            <a:pPr marL="0" lvl="1" indent="0">
              <a:buNone/>
            </a:pPr>
            <a:r>
              <a:rPr lang="en-US" dirty="0"/>
              <a:t>Closing a PO means ensuring that any PO lines that use an expired award’s chart string has a zero balance.  While the action of closing the PO is typically handled by the RA’s purchasing group, the RA is responsible for ensuring that this occurs.</a:t>
            </a:r>
          </a:p>
        </p:txBody>
      </p:sp>
      <p:sp>
        <p:nvSpPr>
          <p:cNvPr id="4" name="Slide Number Placeholder 3"/>
          <p:cNvSpPr>
            <a:spLocks noGrp="1"/>
          </p:cNvSpPr>
          <p:nvPr>
            <p:ph type="sldNum" sz="quarter" idx="12"/>
          </p:nvPr>
        </p:nvSpPr>
        <p:spPr/>
        <p:txBody>
          <a:bodyPr/>
          <a:lstStyle/>
          <a:p>
            <a:fld id="{F1D3A6B4-A3CB-B549-857F-2C2677306614}" type="slidenum">
              <a:rPr lang="en-US" smtClean="0"/>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57732582"/>
              </p:ext>
            </p:extLst>
          </p:nvPr>
        </p:nvGraphicFramePr>
        <p:xfrm>
          <a:off x="342900" y="2282825"/>
          <a:ext cx="8446168" cy="3296919"/>
        </p:xfrm>
        <a:graphic>
          <a:graphicData uri="http://schemas.openxmlformats.org/drawingml/2006/table">
            <a:tbl>
              <a:tblPr firstRow="1" bandRow="1">
                <a:tableStyleId>{5C22544A-7EE6-4342-B048-85BDC9FD1C3A}</a:tableStyleId>
              </a:tblPr>
              <a:tblGrid>
                <a:gridCol w="4619884">
                  <a:extLst>
                    <a:ext uri="{9D8B030D-6E8A-4147-A177-3AD203B41FA5}">
                      <a16:colId xmlns:a16="http://schemas.microsoft.com/office/drawing/2014/main" xmlns="" val="20000"/>
                    </a:ext>
                  </a:extLst>
                </a:gridCol>
                <a:gridCol w="3826284">
                  <a:extLst>
                    <a:ext uri="{9D8B030D-6E8A-4147-A177-3AD203B41FA5}">
                      <a16:colId xmlns:a16="http://schemas.microsoft.com/office/drawing/2014/main" xmlns="" val="20001"/>
                    </a:ext>
                  </a:extLst>
                </a:gridCol>
              </a:tblGrid>
              <a:tr h="370840">
                <a:tc>
                  <a:txBody>
                    <a:bodyPr/>
                    <a:lstStyle/>
                    <a:p>
                      <a:r>
                        <a:rPr lang="en-US" dirty="0"/>
                        <a:t>Situation</a:t>
                      </a:r>
                    </a:p>
                  </a:txBody>
                  <a:tcPr/>
                </a:tc>
                <a:tc>
                  <a:txBody>
                    <a:bodyPr/>
                    <a:lstStyle/>
                    <a:p>
                      <a:r>
                        <a:rPr lang="en-US" dirty="0"/>
                        <a:t>Action</a:t>
                      </a:r>
                    </a:p>
                  </a:txBody>
                  <a:tcPr/>
                </a:tc>
                <a:extLst>
                  <a:ext uri="{0D108BD9-81ED-4DB2-BD59-A6C34878D82A}">
                    <a16:rowId xmlns:a16="http://schemas.microsoft.com/office/drawing/2014/main" xmlns="" val="10000"/>
                  </a:ext>
                </a:extLst>
              </a:tr>
              <a:tr h="370840">
                <a:tc>
                  <a:txBody>
                    <a:bodyPr/>
                    <a:lstStyle/>
                    <a:p>
                      <a:r>
                        <a:rPr lang="en-US" dirty="0"/>
                        <a:t>A single-line PO has:</a:t>
                      </a:r>
                      <a:endParaRPr lang="en-US" baseline="0" dirty="0"/>
                    </a:p>
                    <a:p>
                      <a:pPr marL="285750" indent="-285750">
                        <a:buFont typeface="Arial" panose="020B0604020202020204" pitchFamily="34" charset="0"/>
                        <a:buChar char="•"/>
                      </a:pPr>
                      <a:r>
                        <a:rPr lang="en-US" baseline="0" dirty="0"/>
                        <a:t>A non-zero balance</a:t>
                      </a:r>
                    </a:p>
                    <a:p>
                      <a:pPr marL="285750" indent="-285750">
                        <a:buFont typeface="Arial" panose="020B0604020202020204" pitchFamily="34" charset="0"/>
                        <a:buChar char="•"/>
                      </a:pPr>
                      <a:r>
                        <a:rPr lang="en-US" baseline="0" dirty="0"/>
                        <a:t>Uses an expired award’s chart string</a:t>
                      </a:r>
                      <a:endParaRPr lang="en-US" dirty="0"/>
                    </a:p>
                  </a:txBody>
                  <a:tcPr/>
                </a:tc>
                <a:tc>
                  <a:txBody>
                    <a:bodyPr/>
                    <a:lstStyle/>
                    <a:p>
                      <a:pPr marL="285750" indent="-285750">
                        <a:buFont typeface="Arial" panose="020B0604020202020204" pitchFamily="34" charset="0"/>
                        <a:buChar char="•"/>
                      </a:pPr>
                      <a:r>
                        <a:rPr lang="en-US" dirty="0"/>
                        <a:t>Reduce the PO amount</a:t>
                      </a:r>
                      <a:r>
                        <a:rPr lang="en-US" baseline="0" dirty="0"/>
                        <a:t> equal to the expended amount leaving a balance on the PO equal to zero</a:t>
                      </a:r>
                    </a:p>
                  </a:txBody>
                  <a:tcPr/>
                </a:tc>
                <a:extLst>
                  <a:ext uri="{0D108BD9-81ED-4DB2-BD59-A6C34878D82A}">
                    <a16:rowId xmlns:a16="http://schemas.microsoft.com/office/drawing/2014/main" xmlns="" val="10001"/>
                  </a:ext>
                </a:extLst>
              </a:tr>
              <a:tr h="370840">
                <a:tc>
                  <a:txBody>
                    <a:bodyPr/>
                    <a:lstStyle/>
                    <a:p>
                      <a:r>
                        <a:rPr lang="en-US" dirty="0"/>
                        <a:t>A multiple-line PO may have</a:t>
                      </a:r>
                      <a:r>
                        <a:rPr lang="en-US" baseline="0" dirty="0"/>
                        <a:t>:</a:t>
                      </a:r>
                      <a:endParaRPr lang="en-US" dirty="0"/>
                    </a:p>
                    <a:p>
                      <a:pPr marL="285750" indent="-285750">
                        <a:buFont typeface="Arial" panose="020B0604020202020204" pitchFamily="34" charset="0"/>
                        <a:buChar char="•"/>
                      </a:pPr>
                      <a:r>
                        <a:rPr lang="en-US" dirty="0"/>
                        <a:t>Line 1</a:t>
                      </a:r>
                    </a:p>
                    <a:p>
                      <a:pPr marL="742950" lvl="1" indent="-285750">
                        <a:buFont typeface="Arial" panose="020B0604020202020204" pitchFamily="34" charset="0"/>
                        <a:buChar char="•"/>
                      </a:pPr>
                      <a:r>
                        <a:rPr lang="en-US" baseline="0" dirty="0"/>
                        <a:t>A non-zero balance</a:t>
                      </a:r>
                    </a:p>
                    <a:p>
                      <a:pPr marL="742950" lvl="1" indent="-285750">
                        <a:buFont typeface="Arial" panose="020B0604020202020204" pitchFamily="34" charset="0"/>
                        <a:buChar char="•"/>
                      </a:pPr>
                      <a:r>
                        <a:rPr lang="en-US" baseline="0" dirty="0"/>
                        <a:t>Uses an expired award’s chart string</a:t>
                      </a:r>
                      <a:endParaRPr lang="en-US" dirty="0"/>
                    </a:p>
                    <a:p>
                      <a:pPr marL="285750" indent="-285750">
                        <a:buFont typeface="Arial" panose="020B0604020202020204" pitchFamily="34" charset="0"/>
                        <a:buChar char="•"/>
                      </a:pPr>
                      <a:r>
                        <a:rPr lang="en-US" dirty="0"/>
                        <a:t>Line 2</a:t>
                      </a:r>
                    </a:p>
                    <a:p>
                      <a:pPr marL="742950" lvl="1" indent="-285750">
                        <a:buFont typeface="Arial" panose="020B0604020202020204" pitchFamily="34" charset="0"/>
                        <a:buChar char="•"/>
                      </a:pPr>
                      <a:r>
                        <a:rPr lang="en-US" baseline="0" dirty="0"/>
                        <a:t>A non-zero balance</a:t>
                      </a:r>
                    </a:p>
                    <a:p>
                      <a:pPr marL="742950" lvl="1" indent="-285750">
                        <a:buFont typeface="Arial" panose="020B0604020202020204" pitchFamily="34" charset="0"/>
                        <a:buChar char="•"/>
                      </a:pPr>
                      <a:r>
                        <a:rPr lang="en-US" baseline="0" dirty="0"/>
                        <a:t>Uses an unrestricted fund’s chart string</a:t>
                      </a:r>
                      <a:endParaRPr lang="en-US" dirty="0"/>
                    </a:p>
                  </a:txBody>
                  <a:tcPr/>
                </a:tc>
                <a:tc>
                  <a:txBody>
                    <a:bodyPr/>
                    <a:lstStyle/>
                    <a:p>
                      <a:pPr marL="285750" indent="-285750">
                        <a:buFont typeface="Arial" panose="020B0604020202020204" pitchFamily="34" charset="0"/>
                        <a:buChar char="•"/>
                      </a:pPr>
                      <a:r>
                        <a:rPr lang="en-US" dirty="0"/>
                        <a:t>Reduce</a:t>
                      </a:r>
                      <a:r>
                        <a:rPr lang="en-US" baseline="0" dirty="0"/>
                        <a:t> the PO amount by reducing the balance on Line 1 to zero</a:t>
                      </a:r>
                    </a:p>
                    <a:p>
                      <a:pPr marL="285750" indent="-285750">
                        <a:buFont typeface="Arial" panose="020B0604020202020204" pitchFamily="34" charset="0"/>
                        <a:buChar char="•"/>
                      </a:pPr>
                      <a:r>
                        <a:rPr lang="en-US" baseline="0" dirty="0"/>
                        <a:t>Transfer the balance on Line 1 to Line 2</a:t>
                      </a:r>
                      <a:endParaRPr lang="en-US" dirty="0"/>
                    </a:p>
                  </a:txBody>
                  <a:tcPr/>
                </a:tc>
                <a:extLst>
                  <a:ext uri="{0D108BD9-81ED-4DB2-BD59-A6C34878D82A}">
                    <a16:rowId xmlns:a16="http://schemas.microsoft.com/office/drawing/2014/main" xmlns="" val="10002"/>
                  </a:ext>
                </a:extLst>
              </a:tr>
            </a:tbl>
          </a:graphicData>
        </a:graphic>
      </p:graphicFrame>
      <p:sp>
        <p:nvSpPr>
          <p:cNvPr id="6" name="TextBox 5"/>
          <p:cNvSpPr txBox="1"/>
          <p:nvPr/>
        </p:nvSpPr>
        <p:spPr>
          <a:xfrm>
            <a:off x="4748328" y="5652493"/>
            <a:ext cx="4109922" cy="461665"/>
          </a:xfrm>
          <a:prstGeom prst="rect">
            <a:avLst/>
          </a:prstGeom>
          <a:solidFill>
            <a:schemeClr val="bg1"/>
          </a:solidFill>
          <a:ln w="6350">
            <a:noFill/>
          </a:ln>
        </p:spPr>
        <p:txBody>
          <a:bodyPr wrap="square" rtlCol="0">
            <a:spAutoFit/>
          </a:bodyPr>
          <a:lstStyle/>
          <a:p>
            <a:r>
              <a:rPr lang="en-US" sz="1200" b="1" dirty="0">
                <a:solidFill>
                  <a:schemeClr val="accent2"/>
                </a:solidFill>
              </a:rPr>
              <a:t>The award will remain in a BFS status that allows transactions to process until all PO on the award are closed.</a:t>
            </a:r>
          </a:p>
        </p:txBody>
      </p:sp>
    </p:spTree>
    <p:extLst>
      <p:ext uri="{BB962C8B-B14F-4D97-AF65-F5344CB8AC3E}">
        <p14:creationId xmlns:p14="http://schemas.microsoft.com/office/powerpoint/2010/main" val="66817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18</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12772088"/>
              </p:ext>
            </p:extLst>
          </p:nvPr>
        </p:nvGraphicFramePr>
        <p:xfrm>
          <a:off x="228599" y="695325"/>
          <a:ext cx="9610726" cy="5848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a:xfrm>
            <a:off x="342900" y="257010"/>
            <a:ext cx="8446168" cy="952665"/>
          </a:xfrm>
        </p:spPr>
        <p:txBody>
          <a:bodyPr>
            <a:normAutofit/>
          </a:bodyPr>
          <a:lstStyle/>
          <a:p>
            <a:pPr algn="ctr"/>
            <a:r>
              <a:rPr lang="en-US" dirty="0"/>
              <a:t>Summary of Close Out</a:t>
            </a:r>
          </a:p>
        </p:txBody>
      </p:sp>
    </p:spTree>
    <p:extLst>
      <p:ext uri="{BB962C8B-B14F-4D97-AF65-F5344CB8AC3E}">
        <p14:creationId xmlns:p14="http://schemas.microsoft.com/office/powerpoint/2010/main" val="1645921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19</a:t>
            </a:fld>
            <a:endParaRPr lang="en-US" dirty="0"/>
          </a:p>
        </p:txBody>
      </p:sp>
      <p:sp>
        <p:nvSpPr>
          <p:cNvPr id="5" name="TextBox 4"/>
          <p:cNvSpPr txBox="1"/>
          <p:nvPr/>
        </p:nvSpPr>
        <p:spPr>
          <a:xfrm>
            <a:off x="6572250" y="5854700"/>
            <a:ext cx="2053358" cy="369332"/>
          </a:xfrm>
          <a:prstGeom prst="rect">
            <a:avLst/>
          </a:prstGeom>
          <a:noFill/>
        </p:spPr>
        <p:txBody>
          <a:bodyPr wrap="square" rtlCol="0">
            <a:spAutoFit/>
          </a:bodyPr>
          <a:lstStyle/>
          <a:p>
            <a:pPr marL="0" lvl="2" algn="r"/>
            <a:r>
              <a:rPr lang="en-US" dirty="0"/>
              <a:t>(continued)</a:t>
            </a:r>
          </a:p>
        </p:txBody>
      </p:sp>
      <p:sp>
        <p:nvSpPr>
          <p:cNvPr id="6" name="Content Placeholder 5"/>
          <p:cNvSpPr>
            <a:spLocks noGrp="1"/>
          </p:cNvSpPr>
          <p:nvPr>
            <p:ph idx="1"/>
          </p:nvPr>
        </p:nvSpPr>
        <p:spPr>
          <a:xfrm>
            <a:off x="342900" y="1503363"/>
            <a:ext cx="8585868" cy="4440237"/>
          </a:xfrm>
        </p:spPr>
        <p:txBody>
          <a:bodyPr>
            <a:normAutofit fontScale="85000" lnSpcReduction="20000"/>
          </a:bodyPr>
          <a:lstStyle/>
          <a:p>
            <a:pPr>
              <a:spcBef>
                <a:spcPts val="1800"/>
              </a:spcBef>
            </a:pPr>
            <a:r>
              <a:rPr lang="en-US" b="1" dirty="0"/>
              <a:t>CGA will send Termination Notice at 90, 60, and 30 days</a:t>
            </a:r>
          </a:p>
          <a:p>
            <a:pPr>
              <a:spcBef>
                <a:spcPts val="1800"/>
              </a:spcBef>
            </a:pPr>
            <a:r>
              <a:rPr lang="en-US" b="1" dirty="0"/>
              <a:t>Request no-cost extension no later than 60 days prior to award expiration date</a:t>
            </a:r>
          </a:p>
          <a:p>
            <a:pPr>
              <a:lnSpc>
                <a:spcPct val="110000"/>
              </a:lnSpc>
              <a:spcBef>
                <a:spcPts val="1800"/>
              </a:spcBef>
            </a:pPr>
            <a:r>
              <a:rPr lang="en-US" b="1" dirty="0"/>
              <a:t>Only expenses posted to GL can be invoiced and included on Closeout Certification form, Cost Sharing Contribution Report</a:t>
            </a:r>
          </a:p>
          <a:p>
            <a:pPr lvl="1">
              <a:spcBef>
                <a:spcPts val="600"/>
              </a:spcBef>
            </a:pPr>
            <a:r>
              <a:rPr lang="en-US" dirty="0"/>
              <a:t>Process cost transfers by the cut-off date of the second GL cycle following the award expiration date</a:t>
            </a:r>
          </a:p>
          <a:p>
            <a:pPr lvl="1">
              <a:spcBef>
                <a:spcPts val="600"/>
              </a:spcBef>
            </a:pPr>
            <a:r>
              <a:rPr lang="en-US" dirty="0"/>
              <a:t>Accrue non-payroll expenditures not in GL by the cut-off date of the second GL cycle following the award expiration</a:t>
            </a:r>
          </a:p>
          <a:p>
            <a:pPr lvl="1">
              <a:spcBef>
                <a:spcPts val="600"/>
              </a:spcBef>
            </a:pPr>
            <a:r>
              <a:rPr lang="en-US" dirty="0"/>
              <a:t>Process payroll transfers via UPAY by the cut-off date of the second GL cycle following the award expiration date </a:t>
            </a:r>
          </a:p>
          <a:p>
            <a:pPr lvl="1">
              <a:spcBef>
                <a:spcPts val="600"/>
              </a:spcBef>
            </a:pPr>
            <a:r>
              <a:rPr lang="en-US" dirty="0">
                <a:solidFill>
                  <a:schemeClr val="tx2"/>
                </a:solidFill>
              </a:rPr>
              <a:t>Provide Award Closeout Certification Form by the next day after GL close of the 2</a:t>
            </a:r>
            <a:r>
              <a:rPr lang="en-US" baseline="30000" dirty="0">
                <a:solidFill>
                  <a:schemeClr val="tx2"/>
                </a:solidFill>
              </a:rPr>
              <a:t>nd</a:t>
            </a:r>
            <a:r>
              <a:rPr lang="en-US" dirty="0">
                <a:solidFill>
                  <a:schemeClr val="tx2"/>
                </a:solidFill>
              </a:rPr>
              <a:t> month after the award’s expiration date</a:t>
            </a:r>
          </a:p>
          <a:p>
            <a:pPr lvl="1">
              <a:spcBef>
                <a:spcPts val="600"/>
              </a:spcBef>
            </a:pPr>
            <a:r>
              <a:rPr lang="en-US" dirty="0"/>
              <a:t>Provide Cost Sharing Contribution Report as an attachment with the Closeout Certification Form (if applicable)</a:t>
            </a:r>
          </a:p>
        </p:txBody>
      </p:sp>
      <p:sp>
        <p:nvSpPr>
          <p:cNvPr id="7" name="Title 6"/>
          <p:cNvSpPr>
            <a:spLocks noGrp="1"/>
          </p:cNvSpPr>
          <p:nvPr>
            <p:ph type="title"/>
          </p:nvPr>
        </p:nvSpPr>
        <p:spPr>
          <a:xfrm>
            <a:off x="342900" y="257010"/>
            <a:ext cx="8446168" cy="1150353"/>
          </a:xfrm>
        </p:spPr>
        <p:txBody>
          <a:bodyPr>
            <a:normAutofit/>
          </a:bodyPr>
          <a:lstStyle/>
          <a:p>
            <a:pPr algn="ctr"/>
            <a:r>
              <a:rPr lang="en-US" sz="4000" dirty="0"/>
              <a:t>Summary of Close Out Changes </a:t>
            </a:r>
            <a:br>
              <a:rPr lang="en-US" sz="4000" dirty="0"/>
            </a:br>
            <a:r>
              <a:rPr lang="en-US" sz="2200" dirty="0"/>
              <a:t>(effective July 1, 2014)</a:t>
            </a:r>
          </a:p>
        </p:txBody>
      </p:sp>
    </p:spTree>
    <p:extLst>
      <p:ext uri="{BB962C8B-B14F-4D97-AF65-F5344CB8AC3E}">
        <p14:creationId xmlns:p14="http://schemas.microsoft.com/office/powerpoint/2010/main" val="186703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8288"/>
            <a:ext cx="8446168" cy="1307015"/>
          </a:xfrm>
        </p:spPr>
        <p:txBody>
          <a:bodyPr>
            <a:normAutofit fontScale="90000"/>
          </a:bodyPr>
          <a:lstStyle/>
          <a:p>
            <a:r>
              <a:rPr lang="en-US" dirty="0"/>
              <a:t>Establishing Best Practices </a:t>
            </a:r>
            <a:br>
              <a:rPr lang="en-US" dirty="0"/>
            </a:br>
            <a:r>
              <a:rPr lang="en-US" dirty="0"/>
              <a:t>for Award Closeout </a:t>
            </a:r>
          </a:p>
        </p:txBody>
      </p:sp>
      <p:sp>
        <p:nvSpPr>
          <p:cNvPr id="3" name="Content Placeholder 2"/>
          <p:cNvSpPr>
            <a:spLocks noGrp="1"/>
          </p:cNvSpPr>
          <p:nvPr>
            <p:ph idx="1"/>
          </p:nvPr>
        </p:nvSpPr>
        <p:spPr>
          <a:xfrm>
            <a:off x="342900" y="1603878"/>
            <a:ext cx="8446168" cy="4174164"/>
          </a:xfrm>
        </p:spPr>
        <p:txBody>
          <a:bodyPr>
            <a:normAutofit/>
          </a:bodyPr>
          <a:lstStyle/>
          <a:p>
            <a:r>
              <a:rPr lang="en-US" b="1" dirty="0"/>
              <a:t>Closeout requirements and deadlines are set by the sponsors’ terms and conditions and federal guidelines</a:t>
            </a:r>
          </a:p>
          <a:p>
            <a:pPr lvl="1">
              <a:spcBef>
                <a:spcPts val="1200"/>
              </a:spcBef>
            </a:pPr>
            <a:r>
              <a:rPr lang="en-US" dirty="0"/>
              <a:t>Only expenses recorded in the GL (either actual or accrued) can be included on the Final Invoice/Final Financial Report (FFR). Closeout procedures now drive toward achieving this requirement</a:t>
            </a:r>
          </a:p>
          <a:p>
            <a:pPr>
              <a:spcBef>
                <a:spcPts val="1200"/>
              </a:spcBef>
            </a:pPr>
            <a:r>
              <a:rPr lang="en-US" b="1" dirty="0"/>
              <a:t>Establishing and adhering to Best Practices will eliminate need for work-</a:t>
            </a:r>
            <a:r>
              <a:rPr lang="en-US" b="1" dirty="0" err="1"/>
              <a:t>arounds</a:t>
            </a:r>
            <a:r>
              <a:rPr lang="en-US" b="1" dirty="0"/>
              <a:t> and most exceptions</a:t>
            </a:r>
          </a:p>
          <a:p>
            <a:pPr lvl="1">
              <a:spcBef>
                <a:spcPts val="1200"/>
              </a:spcBef>
            </a:pPr>
            <a:r>
              <a:rPr lang="en-US" dirty="0"/>
              <a:t>The “new” procedures are not really new. CGA is simply redefining and re-enforcing policies and procedures to improve compliance </a:t>
            </a:r>
            <a:r>
              <a:rPr lang="en-US"/>
              <a:t>with Uniform </a:t>
            </a:r>
            <a:r>
              <a:rPr lang="en-US" dirty="0"/>
              <a:t>Guidance. </a:t>
            </a:r>
          </a:p>
        </p:txBody>
      </p:sp>
      <p:sp>
        <p:nvSpPr>
          <p:cNvPr id="4" name="Slide Number Placeholder 3"/>
          <p:cNvSpPr>
            <a:spLocks noGrp="1"/>
          </p:cNvSpPr>
          <p:nvPr>
            <p:ph type="sldNum" sz="quarter" idx="12"/>
          </p:nvPr>
        </p:nvSpPr>
        <p:spPr/>
        <p:txBody>
          <a:bodyPr/>
          <a:lstStyle/>
          <a:p>
            <a:fld id="{F1D3A6B4-A3CB-B549-857F-2C2677306614}" type="slidenum">
              <a:rPr lang="en-US" smtClean="0"/>
              <a:pPr/>
              <a:t>2</a:t>
            </a:fld>
            <a:endParaRPr lang="en-US" dirty="0"/>
          </a:p>
        </p:txBody>
      </p:sp>
    </p:spTree>
    <p:extLst>
      <p:ext uri="{BB962C8B-B14F-4D97-AF65-F5344CB8AC3E}">
        <p14:creationId xmlns:p14="http://schemas.microsoft.com/office/powerpoint/2010/main" val="2827313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20</a:t>
            </a:fld>
            <a:endParaRPr lang="en-US" dirty="0"/>
          </a:p>
        </p:txBody>
      </p:sp>
      <p:sp>
        <p:nvSpPr>
          <p:cNvPr id="5" name="Content Placeholder 4"/>
          <p:cNvSpPr>
            <a:spLocks noGrp="1"/>
          </p:cNvSpPr>
          <p:nvPr>
            <p:ph idx="1"/>
          </p:nvPr>
        </p:nvSpPr>
        <p:spPr>
          <a:xfrm>
            <a:off x="339726" y="1503363"/>
            <a:ext cx="8446168" cy="4125911"/>
          </a:xfrm>
        </p:spPr>
        <p:txBody>
          <a:bodyPr>
            <a:normAutofit fontScale="85000" lnSpcReduction="20000"/>
          </a:bodyPr>
          <a:lstStyle/>
          <a:p>
            <a:r>
              <a:rPr lang="en-US" b="1" dirty="0" err="1"/>
              <a:t>Subawardees</a:t>
            </a:r>
            <a:r>
              <a:rPr lang="en-US" b="1" dirty="0"/>
              <a:t>/subcontractors submit final invoice within 45 days after Award Expiration date</a:t>
            </a:r>
          </a:p>
          <a:p>
            <a:pPr lvl="1"/>
            <a:r>
              <a:rPr lang="en-US" dirty="0"/>
              <a:t>Effective for </a:t>
            </a:r>
            <a:r>
              <a:rPr lang="en-US" dirty="0" err="1"/>
              <a:t>subawards</a:t>
            </a:r>
            <a:r>
              <a:rPr lang="en-US" dirty="0"/>
              <a:t> beginning or modified 3/20/14 and later </a:t>
            </a:r>
          </a:p>
          <a:p>
            <a:pPr>
              <a:spcBef>
                <a:spcPts val="1800"/>
              </a:spcBef>
            </a:pPr>
            <a:r>
              <a:rPr lang="en-US" b="1" dirty="0"/>
              <a:t>Payroll cost transfers through journal entries temporarily allowed</a:t>
            </a:r>
          </a:p>
          <a:p>
            <a:pPr lvl="1"/>
            <a:r>
              <a:rPr lang="en-US" sz="2100" dirty="0"/>
              <a:t>If payroll transfers properly requested are not reflected in the GL, process an auto-reversing journal transfer before the cut-off date for the second accounting period following the award expiration.</a:t>
            </a:r>
          </a:p>
          <a:p>
            <a:pPr>
              <a:spcBef>
                <a:spcPts val="1800"/>
              </a:spcBef>
            </a:pPr>
            <a:r>
              <a:rPr lang="en-US" b="1" dirty="0"/>
              <a:t>Close POs before FFR/ Final Invoice due date (award expiration + 90 days)</a:t>
            </a:r>
          </a:p>
          <a:p>
            <a:pPr>
              <a:spcBef>
                <a:spcPts val="1800"/>
              </a:spcBef>
            </a:pPr>
            <a:r>
              <a:rPr lang="en-US" b="1" dirty="0"/>
              <a:t>ALL overspending will be included in Deficit Clearing for the award, regardless of dollar amount</a:t>
            </a:r>
          </a:p>
          <a:p>
            <a:pPr lvl="1"/>
            <a:r>
              <a:rPr lang="en-US" dirty="0"/>
              <a:t>CGA will no longer cover the first $300 of a deficit</a:t>
            </a:r>
          </a:p>
          <a:p>
            <a:endParaRPr lang="en-US" dirty="0"/>
          </a:p>
        </p:txBody>
      </p:sp>
      <p:sp>
        <p:nvSpPr>
          <p:cNvPr id="6" name="Title 6"/>
          <p:cNvSpPr txBox="1">
            <a:spLocks/>
          </p:cNvSpPr>
          <p:nvPr/>
        </p:nvSpPr>
        <p:spPr>
          <a:xfrm>
            <a:off x="339726" y="247485"/>
            <a:ext cx="8446168" cy="1150353"/>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5000" kern="1200">
                <a:solidFill>
                  <a:srgbClr val="E09E19"/>
                </a:solidFill>
                <a:latin typeface="Georgia"/>
                <a:ea typeface="+mj-ea"/>
                <a:cs typeface="Georgia"/>
              </a:defRPr>
            </a:lvl1pPr>
          </a:lstStyle>
          <a:p>
            <a:pPr algn="ctr"/>
            <a:r>
              <a:rPr lang="en-US" sz="4000" dirty="0"/>
              <a:t>Summary of Close Out Changes </a:t>
            </a:r>
            <a:br>
              <a:rPr lang="en-US" sz="4000" dirty="0"/>
            </a:br>
            <a:r>
              <a:rPr lang="en-US" sz="2200" dirty="0"/>
              <a:t>(effective July 1, 2014)</a:t>
            </a:r>
          </a:p>
        </p:txBody>
      </p:sp>
    </p:spTree>
    <p:extLst>
      <p:ext uri="{BB962C8B-B14F-4D97-AF65-F5344CB8AC3E}">
        <p14:creationId xmlns:p14="http://schemas.microsoft.com/office/powerpoint/2010/main" val="2639252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04" y="640896"/>
            <a:ext cx="8427468" cy="1262743"/>
          </a:xfrm>
        </p:spPr>
        <p:txBody>
          <a:bodyPr>
            <a:noAutofit/>
          </a:bodyPr>
          <a:lstStyle/>
          <a:p>
            <a:pPr algn="ctr"/>
            <a:r>
              <a:rPr lang="en-US" sz="4800" dirty="0"/>
              <a:t>Contracts &amp; Grants</a:t>
            </a:r>
            <a:br>
              <a:rPr lang="en-US" sz="4800" dirty="0"/>
            </a:br>
            <a:r>
              <a:rPr lang="en-US" sz="4800" dirty="0"/>
              <a:t>Implementation Project</a:t>
            </a:r>
          </a:p>
        </p:txBody>
      </p:sp>
      <p:sp>
        <p:nvSpPr>
          <p:cNvPr id="3" name="Content Placeholder 2"/>
          <p:cNvSpPr>
            <a:spLocks noGrp="1"/>
          </p:cNvSpPr>
          <p:nvPr>
            <p:ph idx="1"/>
          </p:nvPr>
        </p:nvSpPr>
        <p:spPr>
          <a:xfrm>
            <a:off x="400136" y="1524000"/>
            <a:ext cx="8611095" cy="3760535"/>
          </a:xfrm>
        </p:spPr>
        <p:txBody>
          <a:bodyPr>
            <a:normAutofit/>
          </a:bodyPr>
          <a:lstStyle/>
          <a:p>
            <a:pPr marL="0" indent="0" algn="ctr">
              <a:buNone/>
            </a:pPr>
            <a:r>
              <a:rPr lang="en-US" sz="1600" dirty="0"/>
              <a:t>  </a:t>
            </a:r>
          </a:p>
        </p:txBody>
      </p:sp>
      <p:sp>
        <p:nvSpPr>
          <p:cNvPr id="5" name="Slide Number Placeholder 4"/>
          <p:cNvSpPr>
            <a:spLocks noGrp="1"/>
          </p:cNvSpPr>
          <p:nvPr>
            <p:ph type="sldNum" sz="quarter" idx="12"/>
          </p:nvPr>
        </p:nvSpPr>
        <p:spPr/>
        <p:txBody>
          <a:bodyPr/>
          <a:lstStyle/>
          <a:p>
            <a:fld id="{F1D3A6B4-A3CB-B549-857F-2C2677306614}" type="slidenum">
              <a:rPr lang="en-US" smtClean="0"/>
              <a:pPr/>
              <a:t>21</a:t>
            </a:fld>
            <a:endParaRPr lang="en-US" dirty="0"/>
          </a:p>
        </p:txBody>
      </p:sp>
      <p:sp>
        <p:nvSpPr>
          <p:cNvPr id="53" name="Subtitle 2"/>
          <p:cNvSpPr txBox="1">
            <a:spLocks/>
          </p:cNvSpPr>
          <p:nvPr>
            <p:custDataLst>
              <p:tags r:id="rId1"/>
            </p:custDataLst>
          </p:nvPr>
        </p:nvSpPr>
        <p:spPr>
          <a:xfrm>
            <a:off x="342900" y="2667000"/>
            <a:ext cx="8534400" cy="27717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a:t>http://controller.berkeley.edu/departments/</a:t>
            </a:r>
            <a:br>
              <a:rPr lang="en-US" dirty="0"/>
            </a:br>
            <a:r>
              <a:rPr lang="en-US" dirty="0"/>
              <a:t>contracts-grants-accounting</a:t>
            </a:r>
          </a:p>
          <a:p>
            <a:pPr algn="ctr"/>
            <a:endParaRPr lang="en-US" dirty="0"/>
          </a:p>
          <a:p>
            <a:pPr marL="0" indent="0" algn="ctr">
              <a:buFont typeface="Arial" panose="020B0604020202020204" pitchFamily="34" charset="0"/>
              <a:buNone/>
            </a:pPr>
            <a:r>
              <a:rPr lang="en-US" dirty="0"/>
              <a:t>contractsgrants@berkeley.edu</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25271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2490" y="1221090"/>
            <a:ext cx="5479020" cy="3272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42900" y="268288"/>
            <a:ext cx="8446168" cy="1150353"/>
          </a:xfrm>
        </p:spPr>
        <p:txBody>
          <a:bodyPr/>
          <a:lstStyle/>
          <a:p>
            <a:r>
              <a:rPr lang="en-US" dirty="0"/>
              <a:t>Accrual Example</a:t>
            </a:r>
          </a:p>
        </p:txBody>
      </p:sp>
      <p:sp>
        <p:nvSpPr>
          <p:cNvPr id="4" name="Slide Number Placeholder 3"/>
          <p:cNvSpPr>
            <a:spLocks noGrp="1"/>
          </p:cNvSpPr>
          <p:nvPr>
            <p:ph type="sldNum" sz="quarter" idx="12"/>
          </p:nvPr>
        </p:nvSpPr>
        <p:spPr/>
        <p:txBody>
          <a:bodyPr/>
          <a:lstStyle/>
          <a:p>
            <a:fld id="{F1D3A6B4-A3CB-B549-857F-2C2677306614}" type="slidenum">
              <a:rPr lang="en-US" smtClean="0">
                <a:solidFill>
                  <a:schemeClr val="tx1"/>
                </a:solidFill>
              </a:rPr>
              <a:pPr/>
              <a:t>22</a:t>
            </a:fld>
            <a:endParaRPr lang="en-US" dirty="0">
              <a:solidFill>
                <a:schemeClr val="tx1"/>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 y="4501751"/>
            <a:ext cx="8572501" cy="1974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3593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23</a:t>
            </a:fld>
            <a:endParaRPr lang="en-US" dirty="0"/>
          </a:p>
        </p:txBody>
      </p:sp>
      <p:sp>
        <p:nvSpPr>
          <p:cNvPr id="6" name="Title 1"/>
          <p:cNvSpPr txBox="1">
            <a:spLocks/>
          </p:cNvSpPr>
          <p:nvPr/>
        </p:nvSpPr>
        <p:spPr>
          <a:xfrm>
            <a:off x="342900" y="268288"/>
            <a:ext cx="8446168" cy="1150353"/>
          </a:xfrm>
          <a:prstGeom prst="rect">
            <a:avLst/>
          </a:prstGeom>
        </p:spPr>
        <p:txBody>
          <a:bodyPr vert="horz" lIns="91440" tIns="45720" rIns="91440" bIns="45720" rtlCol="0" anchor="ctr">
            <a:normAutofit fontScale="82500" lnSpcReduction="20000"/>
          </a:bodyPr>
          <a:lstStyle>
            <a:lvl1pPr algn="l" defTabSz="457200" rtl="0" eaLnBrk="1" latinLnBrk="0" hangingPunct="1">
              <a:spcBef>
                <a:spcPct val="0"/>
              </a:spcBef>
              <a:buNone/>
              <a:defRPr sz="5000" kern="1200">
                <a:solidFill>
                  <a:srgbClr val="E09E19"/>
                </a:solidFill>
                <a:latin typeface="Georgia"/>
                <a:ea typeface="+mj-ea"/>
                <a:cs typeface="Georgia"/>
              </a:defRPr>
            </a:lvl1pPr>
          </a:lstStyle>
          <a:p>
            <a:r>
              <a:rPr lang="en-US" dirty="0"/>
              <a:t>Closeout, Accrual Timing Example</a:t>
            </a:r>
            <a:br>
              <a:rPr lang="en-US" dirty="0"/>
            </a:br>
            <a:endParaRPr lang="en-US" dirty="0"/>
          </a:p>
        </p:txBody>
      </p:sp>
      <p:grpSp>
        <p:nvGrpSpPr>
          <p:cNvPr id="5" name="Group 4"/>
          <p:cNvGrpSpPr/>
          <p:nvPr/>
        </p:nvGrpSpPr>
        <p:grpSpPr>
          <a:xfrm>
            <a:off x="275160" y="843466"/>
            <a:ext cx="8522791" cy="5160717"/>
            <a:chOff x="275160" y="843466"/>
            <a:chExt cx="8522791" cy="5160717"/>
          </a:xfrm>
        </p:grpSpPr>
        <p:pic>
          <p:nvPicPr>
            <p:cNvPr id="2" name="Picture 1"/>
            <p:cNvPicPr preferRelativeResize="0">
              <a:picLocks noChangeAspect="1"/>
            </p:cNvPicPr>
            <p:nvPr/>
          </p:nvPicPr>
          <p:blipFill>
            <a:blip r:embed="rId3">
              <a:extLst>
                <a:ext uri="{28A0092B-C50C-407E-A947-70E740481C1C}">
                  <a14:useLocalDpi xmlns:a14="http://schemas.microsoft.com/office/drawing/2010/main" val="0"/>
                </a:ext>
              </a:extLst>
            </a:blip>
            <a:stretch>
              <a:fillRect/>
            </a:stretch>
          </p:blipFill>
          <p:spPr>
            <a:xfrm>
              <a:off x="275160" y="843466"/>
              <a:ext cx="8522791" cy="5160717"/>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25" y="1351966"/>
              <a:ext cx="476250" cy="13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94309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8288"/>
            <a:ext cx="8446168" cy="1150353"/>
          </a:xfrm>
        </p:spPr>
        <p:txBody>
          <a:bodyPr>
            <a:normAutofit/>
          </a:bodyPr>
          <a:lstStyle/>
          <a:p>
            <a:r>
              <a:rPr lang="en-US" dirty="0"/>
              <a:t>When to Create Accruals</a:t>
            </a:r>
          </a:p>
        </p:txBody>
      </p:sp>
      <p:sp>
        <p:nvSpPr>
          <p:cNvPr id="3" name="Content Placeholder 2"/>
          <p:cNvSpPr>
            <a:spLocks noGrp="1"/>
          </p:cNvSpPr>
          <p:nvPr>
            <p:ph idx="1"/>
          </p:nvPr>
        </p:nvSpPr>
        <p:spPr>
          <a:xfrm>
            <a:off x="342900" y="1501775"/>
            <a:ext cx="8446168" cy="4089400"/>
          </a:xfrm>
        </p:spPr>
        <p:txBody>
          <a:bodyPr>
            <a:normAutofit fontScale="92500" lnSpcReduction="20000"/>
          </a:bodyPr>
          <a:lstStyle/>
          <a:p>
            <a:r>
              <a:rPr lang="en-US" sz="2100" dirty="0"/>
              <a:t>The RA/Department Administrator should review the expenses posted to the award between the 1</a:t>
            </a:r>
            <a:r>
              <a:rPr lang="en-US" sz="2100" baseline="30000" dirty="0"/>
              <a:t>st</a:t>
            </a:r>
            <a:r>
              <a:rPr lang="en-US" sz="2100" dirty="0"/>
              <a:t> and 5</a:t>
            </a:r>
            <a:r>
              <a:rPr lang="en-US" sz="2100" baseline="30000" dirty="0"/>
              <a:t>th</a:t>
            </a:r>
            <a:r>
              <a:rPr lang="en-US" sz="2100" dirty="0"/>
              <a:t> business day of the third month following the award expiration, to determine if there are outstanding expenses that should be accrued.</a:t>
            </a:r>
          </a:p>
          <a:p>
            <a:pPr>
              <a:spcBef>
                <a:spcPts val="1200"/>
              </a:spcBef>
            </a:pPr>
            <a:r>
              <a:rPr lang="en-US" sz="2100" dirty="0"/>
              <a:t>Create AUTO-REVERSING accruals by the cutoff date for the second GL cycle* following the award expiration date. This ensures the accruals are posted to the GL in time to be included in the FFR. Date accruals using the last day of the previous month. </a:t>
            </a:r>
          </a:p>
          <a:p>
            <a:pPr>
              <a:spcBef>
                <a:spcPts val="1200"/>
              </a:spcBef>
            </a:pPr>
            <a:r>
              <a:rPr lang="en-US" sz="2100" dirty="0"/>
              <a:t>At the beginning of the month following the award close date (expiration + 90 days), the RA/Department Administrator should check to see if the actual expense posted and matches the accrued amount. If the expense did not post or is incomplete, post a new auto-reversing accrual. If the expense is greater than the accrual by +$300, the RA should submit a Closeout Exception Request (to add the </a:t>
            </a:r>
            <a:r>
              <a:rPr lang="en-US" sz="2100" dirty="0" err="1"/>
              <a:t>add’l</a:t>
            </a:r>
            <a:r>
              <a:rPr lang="en-US" sz="2100" dirty="0"/>
              <a:t> expense to the invoice).</a:t>
            </a:r>
          </a:p>
          <a:p>
            <a:endParaRPr lang="en-US" dirty="0"/>
          </a:p>
        </p:txBody>
      </p:sp>
      <p:sp>
        <p:nvSpPr>
          <p:cNvPr id="4" name="Slide Number Placeholder 3"/>
          <p:cNvSpPr>
            <a:spLocks noGrp="1"/>
          </p:cNvSpPr>
          <p:nvPr>
            <p:ph type="sldNum" sz="quarter" idx="12"/>
          </p:nvPr>
        </p:nvSpPr>
        <p:spPr/>
        <p:txBody>
          <a:bodyPr/>
          <a:lstStyle/>
          <a:p>
            <a:fld id="{F1D3A6B4-A3CB-B549-857F-2C2677306614}" type="slidenum">
              <a:rPr lang="en-US" smtClean="0"/>
              <a:pPr/>
              <a:t>24</a:t>
            </a:fld>
            <a:endParaRPr lang="en-US" dirty="0"/>
          </a:p>
        </p:txBody>
      </p:sp>
      <p:sp>
        <p:nvSpPr>
          <p:cNvPr id="5" name="TextBox 4"/>
          <p:cNvSpPr txBox="1"/>
          <p:nvPr/>
        </p:nvSpPr>
        <p:spPr>
          <a:xfrm>
            <a:off x="2803908" y="5548214"/>
            <a:ext cx="6261838" cy="738664"/>
          </a:xfrm>
          <a:prstGeom prst="rect">
            <a:avLst/>
          </a:prstGeom>
          <a:solidFill>
            <a:schemeClr val="bg1"/>
          </a:solidFill>
        </p:spPr>
        <p:txBody>
          <a:bodyPr wrap="square" rtlCol="0">
            <a:spAutoFit/>
          </a:bodyPr>
          <a:lstStyle/>
          <a:p>
            <a:r>
              <a:rPr lang="en-US" sz="1400" b="1" dirty="0">
                <a:solidFill>
                  <a:schemeClr val="accent2"/>
                </a:solidFill>
              </a:rPr>
              <a:t>*NOTE:</a:t>
            </a:r>
            <a:r>
              <a:rPr lang="en-US" sz="1400" dirty="0"/>
              <a:t> </a:t>
            </a:r>
            <a:r>
              <a:rPr lang="en-US" sz="1400" dirty="0">
                <a:solidFill>
                  <a:schemeClr val="accent2"/>
                </a:solidFill>
              </a:rPr>
              <a:t>If award specifies less than a 90-day closeout, the Closeout Certification form and Cost Sharing Contribution Report deadline will be determined by sponsor and CGA requirements.</a:t>
            </a:r>
          </a:p>
        </p:txBody>
      </p:sp>
    </p:spTree>
    <p:extLst>
      <p:ext uri="{BB962C8B-B14F-4D97-AF65-F5344CB8AC3E}">
        <p14:creationId xmlns:p14="http://schemas.microsoft.com/office/powerpoint/2010/main" val="198388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3</a:t>
            </a:fld>
            <a:endParaRPr lang="en-US" dirty="0"/>
          </a:p>
        </p:txBody>
      </p:sp>
      <p:sp>
        <p:nvSpPr>
          <p:cNvPr id="55" name="Title 1"/>
          <p:cNvSpPr>
            <a:spLocks noGrp="1"/>
          </p:cNvSpPr>
          <p:nvPr>
            <p:ph type="title"/>
          </p:nvPr>
        </p:nvSpPr>
        <p:spPr>
          <a:xfrm>
            <a:off x="345257" y="268288"/>
            <a:ext cx="8446168" cy="1150353"/>
          </a:xfrm>
        </p:spPr>
        <p:txBody>
          <a:bodyPr/>
          <a:lstStyle/>
          <a:p>
            <a:r>
              <a:rPr lang="en-US" dirty="0"/>
              <a:t>Closeout Timeline</a:t>
            </a:r>
          </a:p>
        </p:txBody>
      </p:sp>
      <p:grpSp>
        <p:nvGrpSpPr>
          <p:cNvPr id="120" name="Group 119"/>
          <p:cNvGrpSpPr/>
          <p:nvPr/>
        </p:nvGrpSpPr>
        <p:grpSpPr>
          <a:xfrm>
            <a:off x="364074" y="3968070"/>
            <a:ext cx="3600651" cy="724536"/>
            <a:chOff x="364074" y="3712878"/>
            <a:chExt cx="3600651" cy="724536"/>
          </a:xfrm>
        </p:grpSpPr>
        <p:sp>
          <p:nvSpPr>
            <p:cNvPr id="69" name="Left Brace 68"/>
            <p:cNvSpPr/>
            <p:nvPr/>
          </p:nvSpPr>
          <p:spPr>
            <a:xfrm rot="16200000">
              <a:off x="1977544" y="2099408"/>
              <a:ext cx="373711" cy="360065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70" name="TextBox 69"/>
            <p:cNvSpPr txBox="1"/>
            <p:nvPr/>
          </p:nvSpPr>
          <p:spPr>
            <a:xfrm>
              <a:off x="393889" y="4098860"/>
              <a:ext cx="3539194" cy="338554"/>
            </a:xfrm>
            <a:prstGeom prst="rect">
              <a:avLst/>
            </a:prstGeom>
            <a:noFill/>
          </p:spPr>
          <p:txBody>
            <a:bodyPr wrap="square" rtlCol="0">
              <a:spAutoFit/>
            </a:bodyPr>
            <a:lstStyle/>
            <a:p>
              <a:pPr algn="ctr"/>
              <a:r>
                <a:rPr lang="en-US" sz="1600" dirty="0">
                  <a:solidFill>
                    <a:schemeClr val="tx2"/>
                  </a:solidFill>
                </a:rPr>
                <a:t>Pre-Expiration Period</a:t>
              </a:r>
            </a:p>
          </p:txBody>
        </p:sp>
      </p:grpSp>
      <p:grpSp>
        <p:nvGrpSpPr>
          <p:cNvPr id="121" name="Group 120"/>
          <p:cNvGrpSpPr/>
          <p:nvPr/>
        </p:nvGrpSpPr>
        <p:grpSpPr>
          <a:xfrm>
            <a:off x="3992363" y="3965272"/>
            <a:ext cx="1899848" cy="724159"/>
            <a:chOff x="3992363" y="3710080"/>
            <a:chExt cx="1899848" cy="724159"/>
          </a:xfrm>
        </p:grpSpPr>
        <p:sp>
          <p:nvSpPr>
            <p:cNvPr id="71" name="Left Brace 70"/>
            <p:cNvSpPr/>
            <p:nvPr/>
          </p:nvSpPr>
          <p:spPr>
            <a:xfrm rot="16200000">
              <a:off x="4752632" y="2949811"/>
              <a:ext cx="379310" cy="189984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72" name="TextBox 71"/>
            <p:cNvSpPr txBox="1"/>
            <p:nvPr/>
          </p:nvSpPr>
          <p:spPr>
            <a:xfrm>
              <a:off x="4010641" y="4095685"/>
              <a:ext cx="1862988" cy="338554"/>
            </a:xfrm>
            <a:prstGeom prst="rect">
              <a:avLst/>
            </a:prstGeom>
            <a:noFill/>
          </p:spPr>
          <p:txBody>
            <a:bodyPr wrap="square" rtlCol="0">
              <a:spAutoFit/>
            </a:bodyPr>
            <a:lstStyle/>
            <a:p>
              <a:pPr algn="ctr"/>
              <a:r>
                <a:rPr lang="en-US" sz="1600" dirty="0">
                  <a:solidFill>
                    <a:schemeClr val="tx2"/>
                  </a:solidFill>
                </a:rPr>
                <a:t>Adjustment Period</a:t>
              </a:r>
            </a:p>
          </p:txBody>
        </p:sp>
      </p:grpSp>
      <p:grpSp>
        <p:nvGrpSpPr>
          <p:cNvPr id="122" name="Group 121"/>
          <p:cNvGrpSpPr/>
          <p:nvPr/>
        </p:nvGrpSpPr>
        <p:grpSpPr>
          <a:xfrm>
            <a:off x="5920401" y="3964544"/>
            <a:ext cx="2939504" cy="974283"/>
            <a:chOff x="5920401" y="3709352"/>
            <a:chExt cx="2939504" cy="974283"/>
          </a:xfrm>
        </p:grpSpPr>
        <p:sp>
          <p:nvSpPr>
            <p:cNvPr id="73" name="Left Brace 72"/>
            <p:cNvSpPr/>
            <p:nvPr/>
          </p:nvSpPr>
          <p:spPr>
            <a:xfrm rot="16200000">
              <a:off x="7199770" y="2429983"/>
              <a:ext cx="380766" cy="293950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74" name="TextBox 73"/>
            <p:cNvSpPr txBox="1"/>
            <p:nvPr/>
          </p:nvSpPr>
          <p:spPr>
            <a:xfrm>
              <a:off x="5942387" y="4098860"/>
              <a:ext cx="2900454" cy="584775"/>
            </a:xfrm>
            <a:prstGeom prst="rect">
              <a:avLst/>
            </a:prstGeom>
            <a:noFill/>
          </p:spPr>
          <p:txBody>
            <a:bodyPr wrap="square" rtlCol="0">
              <a:spAutoFit/>
            </a:bodyPr>
            <a:lstStyle/>
            <a:p>
              <a:pPr algn="ctr"/>
              <a:r>
                <a:rPr lang="en-US" sz="1600" dirty="0">
                  <a:solidFill>
                    <a:schemeClr val="tx2"/>
                  </a:solidFill>
                </a:rPr>
                <a:t>Final Closeout Period</a:t>
              </a:r>
            </a:p>
          </p:txBody>
        </p:sp>
      </p:grpSp>
      <p:grpSp>
        <p:nvGrpSpPr>
          <p:cNvPr id="119" name="Group 118"/>
          <p:cNvGrpSpPr/>
          <p:nvPr/>
        </p:nvGrpSpPr>
        <p:grpSpPr>
          <a:xfrm>
            <a:off x="248344" y="1840793"/>
            <a:ext cx="8666173" cy="2048181"/>
            <a:chOff x="248344" y="1585601"/>
            <a:chExt cx="8666173" cy="2048181"/>
          </a:xfrm>
        </p:grpSpPr>
        <p:cxnSp>
          <p:nvCxnSpPr>
            <p:cNvPr id="57" name="Straight Connector 56"/>
            <p:cNvCxnSpPr>
              <a:stCxn id="11" idx="1"/>
              <a:endCxn id="105" idx="3"/>
            </p:cNvCxnSpPr>
            <p:nvPr/>
          </p:nvCxnSpPr>
          <p:spPr>
            <a:xfrm flipV="1">
              <a:off x="351746" y="2895167"/>
              <a:ext cx="8519145" cy="220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 name="Rounded Rectangle 5"/>
            <p:cNvSpPr/>
            <p:nvPr/>
          </p:nvSpPr>
          <p:spPr>
            <a:xfrm>
              <a:off x="3476555" y="2564566"/>
              <a:ext cx="1023729"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a:t>Award</a:t>
              </a:r>
              <a:r>
                <a:rPr lang="en-US" sz="800" b="1" baseline="0"/>
                <a:t> Expired - Day Zero</a:t>
              </a:r>
            </a:p>
          </p:txBody>
        </p:sp>
        <p:sp>
          <p:nvSpPr>
            <p:cNvPr id="7" name="Rounded Rectangular Callout 6"/>
            <p:cNvSpPr/>
            <p:nvPr/>
          </p:nvSpPr>
          <p:spPr>
            <a:xfrm>
              <a:off x="2245654" y="2683148"/>
              <a:ext cx="761822"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30</a:t>
              </a:r>
              <a:r>
                <a:rPr lang="en-US" sz="800" b="1" baseline="0" dirty="0"/>
                <a:t> Days - Termination Notice</a:t>
              </a:r>
              <a:endParaRPr lang="en-US" sz="800" b="1" dirty="0"/>
            </a:p>
          </p:txBody>
        </p:sp>
        <p:sp>
          <p:nvSpPr>
            <p:cNvPr id="8" name="Rounded Rectangular Callout 7"/>
            <p:cNvSpPr/>
            <p:nvPr/>
          </p:nvSpPr>
          <p:spPr>
            <a:xfrm>
              <a:off x="1299588" y="2689390"/>
              <a:ext cx="761774"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a:t>60 Days - Termination Notice</a:t>
              </a:r>
              <a:endParaRPr lang="en-US" sz="800" b="1"/>
            </a:p>
          </p:txBody>
        </p:sp>
        <p:sp>
          <p:nvSpPr>
            <p:cNvPr id="9" name="Rounded Rectangular Callout 8"/>
            <p:cNvSpPr/>
            <p:nvPr/>
          </p:nvSpPr>
          <p:spPr>
            <a:xfrm>
              <a:off x="5472128" y="2570809"/>
              <a:ext cx="854284" cy="645778"/>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700" b="1" baseline="0" dirty="0"/>
                <a:t>CCF Form Due the next day after GL Close</a:t>
              </a:r>
              <a:r>
                <a:rPr lang="en-US" sz="700" b="1" dirty="0"/>
                <a:t> for 2</a:t>
              </a:r>
              <a:r>
                <a:rPr lang="en-US" sz="700" b="1" baseline="30000" dirty="0"/>
                <a:t>nd</a:t>
              </a:r>
              <a:r>
                <a:rPr lang="en-US" sz="700" b="1" dirty="0"/>
                <a:t> Month after Award Expiration</a:t>
              </a:r>
            </a:p>
          </p:txBody>
        </p:sp>
        <p:sp>
          <p:nvSpPr>
            <p:cNvPr id="11" name="Rounded Rectangular Callout 10"/>
            <p:cNvSpPr/>
            <p:nvPr/>
          </p:nvSpPr>
          <p:spPr>
            <a:xfrm>
              <a:off x="351746" y="2695631"/>
              <a:ext cx="758217"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dirty="0"/>
                <a:t>90 Days - Termination Notice</a:t>
              </a:r>
              <a:endParaRPr lang="en-US" sz="800" b="1" dirty="0"/>
            </a:p>
          </p:txBody>
        </p:sp>
        <p:sp>
          <p:nvSpPr>
            <p:cNvPr id="12" name="TextBox 11"/>
            <p:cNvSpPr txBox="1"/>
            <p:nvPr/>
          </p:nvSpPr>
          <p:spPr>
            <a:xfrm>
              <a:off x="248344" y="1999557"/>
              <a:ext cx="1009227" cy="215444"/>
            </a:xfrm>
            <a:prstGeom prst="rect">
              <a:avLst/>
            </a:prstGeom>
            <a:noFill/>
          </p:spPr>
          <p:txBody>
            <a:bodyPr wrap="square" rtlCol="0">
              <a:spAutoFit/>
            </a:bodyPr>
            <a:lstStyle/>
            <a:p>
              <a:pPr algn="ctr"/>
              <a:r>
                <a:rPr lang="en-US" sz="800" b="1" dirty="0">
                  <a:solidFill>
                    <a:srgbClr val="00B050"/>
                  </a:solidFill>
                </a:rPr>
                <a:t>May 2, 2014</a:t>
              </a:r>
            </a:p>
          </p:txBody>
        </p:sp>
        <p:cxnSp>
          <p:nvCxnSpPr>
            <p:cNvPr id="14" name="Straight Connector 13"/>
            <p:cNvCxnSpPr/>
            <p:nvPr/>
          </p:nvCxnSpPr>
          <p:spPr>
            <a:xfrm>
              <a:off x="367605" y="2197132"/>
              <a:ext cx="2619333"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76188" y="1997085"/>
              <a:ext cx="1009227" cy="215444"/>
            </a:xfrm>
            <a:prstGeom prst="rect">
              <a:avLst/>
            </a:prstGeom>
            <a:noFill/>
          </p:spPr>
          <p:txBody>
            <a:bodyPr wrap="square" rtlCol="0">
              <a:spAutoFit/>
            </a:bodyPr>
            <a:lstStyle/>
            <a:p>
              <a:pPr algn="ctr"/>
              <a:r>
                <a:rPr lang="en-US" sz="800" b="1" dirty="0">
                  <a:solidFill>
                    <a:srgbClr val="00B050"/>
                  </a:solidFill>
                </a:rPr>
                <a:t>June 1, 2014</a:t>
              </a:r>
            </a:p>
          </p:txBody>
        </p:sp>
        <p:sp>
          <p:nvSpPr>
            <p:cNvPr id="18" name="TextBox 17"/>
            <p:cNvSpPr txBox="1"/>
            <p:nvPr/>
          </p:nvSpPr>
          <p:spPr>
            <a:xfrm>
              <a:off x="2122254" y="1997085"/>
              <a:ext cx="1009227" cy="215444"/>
            </a:xfrm>
            <a:prstGeom prst="rect">
              <a:avLst/>
            </a:prstGeom>
            <a:noFill/>
          </p:spPr>
          <p:txBody>
            <a:bodyPr wrap="square" rtlCol="0">
              <a:spAutoFit/>
            </a:bodyPr>
            <a:lstStyle/>
            <a:p>
              <a:pPr algn="ctr"/>
              <a:r>
                <a:rPr lang="en-US" sz="800" b="1" dirty="0">
                  <a:solidFill>
                    <a:srgbClr val="00B050"/>
                  </a:solidFill>
                </a:rPr>
                <a:t>July 1, 2014</a:t>
              </a:r>
            </a:p>
          </p:txBody>
        </p:sp>
        <p:cxnSp>
          <p:nvCxnSpPr>
            <p:cNvPr id="20" name="Straight Connector 19"/>
            <p:cNvCxnSpPr/>
            <p:nvPr/>
          </p:nvCxnSpPr>
          <p:spPr>
            <a:xfrm>
              <a:off x="355011" y="1988372"/>
              <a:ext cx="311202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3481109" y="2197132"/>
              <a:ext cx="1019175"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4486207" y="1988372"/>
              <a:ext cx="4428310" cy="58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978025" y="2194661"/>
              <a:ext cx="3936492" cy="2471"/>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476556" y="1999991"/>
              <a:ext cx="1009227" cy="215444"/>
            </a:xfrm>
            <a:prstGeom prst="rect">
              <a:avLst/>
            </a:prstGeom>
            <a:noFill/>
          </p:spPr>
          <p:txBody>
            <a:bodyPr wrap="square" rtlCol="0">
              <a:spAutoFit/>
            </a:bodyPr>
            <a:lstStyle/>
            <a:p>
              <a:pPr algn="ctr"/>
              <a:r>
                <a:rPr lang="en-US" sz="800" b="1" dirty="0">
                  <a:solidFill>
                    <a:srgbClr val="00B050"/>
                  </a:solidFill>
                </a:rPr>
                <a:t>July 31, 2014</a:t>
              </a:r>
            </a:p>
          </p:txBody>
        </p:sp>
        <p:sp>
          <p:nvSpPr>
            <p:cNvPr id="30" name="TextBox 29"/>
            <p:cNvSpPr txBox="1"/>
            <p:nvPr/>
          </p:nvSpPr>
          <p:spPr>
            <a:xfrm>
              <a:off x="5394657" y="1999991"/>
              <a:ext cx="1009227" cy="215444"/>
            </a:xfrm>
            <a:prstGeom prst="rect">
              <a:avLst/>
            </a:prstGeom>
            <a:noFill/>
          </p:spPr>
          <p:txBody>
            <a:bodyPr wrap="square" rtlCol="0">
              <a:spAutoFit/>
            </a:bodyPr>
            <a:lstStyle/>
            <a:p>
              <a:pPr algn="ctr"/>
              <a:r>
                <a:rPr lang="en-US" sz="800" b="1" dirty="0">
                  <a:solidFill>
                    <a:srgbClr val="00B050"/>
                  </a:solidFill>
                </a:rPr>
                <a:t>October 10, 2014</a:t>
              </a:r>
            </a:p>
          </p:txBody>
        </p:sp>
        <p:sp>
          <p:nvSpPr>
            <p:cNvPr id="32" name="TextBox 31"/>
            <p:cNvSpPr txBox="1"/>
            <p:nvPr/>
          </p:nvSpPr>
          <p:spPr>
            <a:xfrm>
              <a:off x="4490760" y="1790796"/>
              <a:ext cx="4423757" cy="215444"/>
            </a:xfrm>
            <a:prstGeom prst="rect">
              <a:avLst/>
            </a:prstGeom>
            <a:noFill/>
          </p:spPr>
          <p:txBody>
            <a:bodyPr wrap="square" rtlCol="0">
              <a:spAutoFit/>
            </a:bodyPr>
            <a:lstStyle/>
            <a:p>
              <a:pPr algn="ctr"/>
              <a:r>
                <a:rPr lang="en-US" sz="800" b="1" dirty="0"/>
                <a:t>Award Closeout Process</a:t>
              </a:r>
            </a:p>
          </p:txBody>
        </p:sp>
        <p:sp>
          <p:nvSpPr>
            <p:cNvPr id="33" name="TextBox 32"/>
            <p:cNvSpPr txBox="1"/>
            <p:nvPr/>
          </p:nvSpPr>
          <p:spPr>
            <a:xfrm>
              <a:off x="374974" y="1790796"/>
              <a:ext cx="3087406" cy="215444"/>
            </a:xfrm>
            <a:prstGeom prst="rect">
              <a:avLst/>
            </a:prstGeom>
            <a:noFill/>
          </p:spPr>
          <p:txBody>
            <a:bodyPr wrap="square" rtlCol="0">
              <a:spAutoFit/>
            </a:bodyPr>
            <a:lstStyle/>
            <a:p>
              <a:pPr algn="ctr"/>
              <a:r>
                <a:rPr lang="en-US" sz="800" b="1" dirty="0"/>
                <a:t>Final Award Activities</a:t>
              </a:r>
            </a:p>
          </p:txBody>
        </p:sp>
        <p:sp>
          <p:nvSpPr>
            <p:cNvPr id="34" name="TextBox 33"/>
            <p:cNvSpPr txBox="1"/>
            <p:nvPr/>
          </p:nvSpPr>
          <p:spPr>
            <a:xfrm>
              <a:off x="3222977" y="1585601"/>
              <a:ext cx="1569077" cy="215444"/>
            </a:xfrm>
            <a:prstGeom prst="rect">
              <a:avLst/>
            </a:prstGeom>
            <a:noFill/>
          </p:spPr>
          <p:txBody>
            <a:bodyPr wrap="square" rtlCol="0">
              <a:spAutoFit/>
            </a:bodyPr>
            <a:lstStyle/>
            <a:p>
              <a:pPr algn="ctr"/>
              <a:r>
                <a:rPr lang="en-US" sz="800" dirty="0">
                  <a:solidFill>
                    <a:srgbClr val="00B050"/>
                  </a:solidFill>
                </a:rPr>
                <a:t>(dates in green are example only)</a:t>
              </a:r>
            </a:p>
          </p:txBody>
        </p:sp>
        <p:grpSp>
          <p:nvGrpSpPr>
            <p:cNvPr id="51" name="Group 50"/>
            <p:cNvGrpSpPr/>
            <p:nvPr/>
          </p:nvGrpSpPr>
          <p:grpSpPr>
            <a:xfrm>
              <a:off x="727675" y="2276285"/>
              <a:ext cx="1899194" cy="369256"/>
              <a:chOff x="760892" y="2560860"/>
              <a:chExt cx="2204706" cy="496706"/>
            </a:xfrm>
          </p:grpSpPr>
          <p:cxnSp>
            <p:nvCxnSpPr>
              <p:cNvPr id="36" name="Straight Arrow Connector 35"/>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40" name="Straight Arrow Connector 39"/>
            <p:cNvCxnSpPr/>
            <p:nvPr/>
          </p:nvCxnSpPr>
          <p:spPr>
            <a:xfrm flipH="1" flipV="1">
              <a:off x="3981169" y="228132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5899271" y="2281322"/>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59" name="Group 58"/>
            <p:cNvGrpSpPr/>
            <p:nvPr/>
          </p:nvGrpSpPr>
          <p:grpSpPr>
            <a:xfrm rot="10800000">
              <a:off x="731205" y="3264526"/>
              <a:ext cx="1899194" cy="369256"/>
              <a:chOff x="760892" y="2560860"/>
              <a:chExt cx="2204706" cy="496706"/>
            </a:xfrm>
          </p:grpSpPr>
          <p:cxnSp>
            <p:nvCxnSpPr>
              <p:cNvPr id="60" name="Straight Arrow Connector 59"/>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03" name="Group 102"/>
            <p:cNvGrpSpPr/>
            <p:nvPr/>
          </p:nvGrpSpPr>
          <p:grpSpPr>
            <a:xfrm>
              <a:off x="6658432" y="1999557"/>
              <a:ext cx="1009227" cy="1592021"/>
              <a:chOff x="6658432" y="1999557"/>
              <a:chExt cx="1009227" cy="1592021"/>
            </a:xfrm>
          </p:grpSpPr>
          <p:sp>
            <p:nvSpPr>
              <p:cNvPr id="10" name="Rounded Rectangle 9"/>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90 Days - Award</a:t>
                </a:r>
                <a:r>
                  <a:rPr lang="en-US" sz="800" b="1" baseline="0" dirty="0"/>
                  <a:t> Closed  &amp; Final Financial Report is submitted</a:t>
                </a:r>
              </a:p>
            </p:txBody>
          </p:sp>
          <p:sp>
            <p:nvSpPr>
              <p:cNvPr id="31" name="TextBox 30"/>
              <p:cNvSpPr txBox="1"/>
              <p:nvPr/>
            </p:nvSpPr>
            <p:spPr>
              <a:xfrm>
                <a:off x="6658432" y="1999557"/>
                <a:ext cx="1009227" cy="215444"/>
              </a:xfrm>
              <a:prstGeom prst="rect">
                <a:avLst/>
              </a:prstGeom>
              <a:noFill/>
            </p:spPr>
            <p:txBody>
              <a:bodyPr wrap="square" rtlCol="0">
                <a:spAutoFit/>
              </a:bodyPr>
              <a:lstStyle/>
              <a:p>
                <a:pPr algn="ctr"/>
                <a:r>
                  <a:rPr lang="en-US" sz="800" b="1" dirty="0">
                    <a:solidFill>
                      <a:srgbClr val="00B050"/>
                    </a:solidFill>
                  </a:rPr>
                  <a:t>October 29, 2014</a:t>
                </a:r>
              </a:p>
            </p:txBody>
          </p:sp>
          <p:cxnSp>
            <p:nvCxnSpPr>
              <p:cNvPr id="48" name="Straight Arrow Connector 47"/>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66" name="Straight Arrow Connector 65"/>
            <p:cNvCxnSpPr/>
            <p:nvPr/>
          </p:nvCxnSpPr>
          <p:spPr>
            <a:xfrm rot="10800000" flipV="1">
              <a:off x="5906273" y="3264526"/>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rot="10800000" flipV="1">
              <a:off x="3977780" y="3327380"/>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04" name="Group 103"/>
            <p:cNvGrpSpPr/>
            <p:nvPr/>
          </p:nvGrpSpPr>
          <p:grpSpPr>
            <a:xfrm>
              <a:off x="7841245" y="2002496"/>
              <a:ext cx="1073271" cy="1592021"/>
              <a:chOff x="6624083" y="1999557"/>
              <a:chExt cx="1073271" cy="1592021"/>
            </a:xfrm>
          </p:grpSpPr>
          <p:sp>
            <p:nvSpPr>
              <p:cNvPr id="105" name="Rounded Rectangle 104"/>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 120 Days – Deficit Clearing</a:t>
                </a:r>
                <a:endParaRPr lang="en-US" sz="800" b="1" baseline="0" dirty="0"/>
              </a:p>
            </p:txBody>
          </p:sp>
          <p:sp>
            <p:nvSpPr>
              <p:cNvPr id="106" name="TextBox 105"/>
              <p:cNvSpPr txBox="1"/>
              <p:nvPr/>
            </p:nvSpPr>
            <p:spPr>
              <a:xfrm>
                <a:off x="6624083" y="1999557"/>
                <a:ext cx="1073271" cy="215444"/>
              </a:xfrm>
              <a:prstGeom prst="rect">
                <a:avLst/>
              </a:prstGeom>
              <a:noFill/>
            </p:spPr>
            <p:txBody>
              <a:bodyPr wrap="square" rtlCol="0">
                <a:spAutoFit/>
              </a:bodyPr>
              <a:lstStyle/>
              <a:p>
                <a:pPr algn="ctr"/>
                <a:r>
                  <a:rPr lang="en-US" sz="800" b="1" dirty="0">
                    <a:solidFill>
                      <a:srgbClr val="00B050"/>
                    </a:solidFill>
                  </a:rPr>
                  <a:t>November 27, 2014</a:t>
                </a:r>
              </a:p>
            </p:txBody>
          </p:sp>
          <p:cxnSp>
            <p:nvCxnSpPr>
              <p:cNvPr id="107" name="Straight Arrow Connector 106"/>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17" name="Group 116"/>
            <p:cNvGrpSpPr/>
            <p:nvPr/>
          </p:nvGrpSpPr>
          <p:grpSpPr>
            <a:xfrm>
              <a:off x="856620" y="3274369"/>
              <a:ext cx="7273451" cy="215444"/>
              <a:chOff x="856620" y="3274369"/>
              <a:chExt cx="7273451" cy="215444"/>
            </a:xfrm>
          </p:grpSpPr>
          <p:cxnSp>
            <p:nvCxnSpPr>
              <p:cNvPr id="78" name="Straight Connector 77"/>
              <p:cNvCxnSpPr/>
              <p:nvPr/>
            </p:nvCxnSpPr>
            <p:spPr>
              <a:xfrm>
                <a:off x="85662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1833445"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2742628"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6184174"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742613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grpSp>
            <p:nvGrpSpPr>
              <p:cNvPr id="116" name="Group 115"/>
              <p:cNvGrpSpPr/>
              <p:nvPr/>
            </p:nvGrpSpPr>
            <p:grpSpPr>
              <a:xfrm>
                <a:off x="856620" y="3274369"/>
                <a:ext cx="7273450" cy="215444"/>
                <a:chOff x="856620" y="3253103"/>
                <a:chExt cx="7273450" cy="215444"/>
              </a:xfrm>
            </p:grpSpPr>
            <p:sp>
              <p:nvSpPr>
                <p:cNvPr id="88" name="TextBox 87"/>
                <p:cNvSpPr txBox="1"/>
                <p:nvPr/>
              </p:nvSpPr>
              <p:spPr>
                <a:xfrm>
                  <a:off x="85662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89" name="TextBox 88"/>
                <p:cNvSpPr txBox="1"/>
                <p:nvPr/>
              </p:nvSpPr>
              <p:spPr>
                <a:xfrm>
                  <a:off x="1842498"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90" name="TextBox 89"/>
                <p:cNvSpPr txBox="1"/>
                <p:nvPr/>
              </p:nvSpPr>
              <p:spPr>
                <a:xfrm>
                  <a:off x="2742627"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92" name="TextBox 91"/>
                <p:cNvSpPr txBox="1"/>
                <p:nvPr/>
              </p:nvSpPr>
              <p:spPr>
                <a:xfrm>
                  <a:off x="6184174"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~20 Days</a:t>
                  </a:r>
                </a:p>
              </p:txBody>
            </p:sp>
            <p:sp>
              <p:nvSpPr>
                <p:cNvPr id="115" name="TextBox 114"/>
                <p:cNvSpPr txBox="1"/>
                <p:nvPr/>
              </p:nvSpPr>
              <p:spPr>
                <a:xfrm>
                  <a:off x="742613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grpSp>
        </p:grpSp>
      </p:grpSp>
    </p:spTree>
    <p:extLst>
      <p:ext uri="{BB962C8B-B14F-4D97-AF65-F5344CB8AC3E}">
        <p14:creationId xmlns:p14="http://schemas.microsoft.com/office/powerpoint/2010/main" val="129108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4</a:t>
            </a:fld>
            <a:endParaRPr lang="en-US" dirty="0"/>
          </a:p>
        </p:txBody>
      </p:sp>
      <p:sp>
        <p:nvSpPr>
          <p:cNvPr id="9" name="TextBox 8"/>
          <p:cNvSpPr txBox="1"/>
          <p:nvPr/>
        </p:nvSpPr>
        <p:spPr>
          <a:xfrm>
            <a:off x="581030" y="4537483"/>
            <a:ext cx="8124820" cy="954107"/>
          </a:xfrm>
          <a:prstGeom prst="rect">
            <a:avLst/>
          </a:prstGeom>
          <a:solidFill>
            <a:schemeClr val="accent3">
              <a:lumMod val="40000"/>
              <a:lumOff val="60000"/>
            </a:schemeClr>
          </a:solidFill>
          <a:ln w="12700">
            <a:solidFill>
              <a:schemeClr val="accent6">
                <a:lumMod val="75000"/>
              </a:schemeClr>
            </a:solidFill>
          </a:ln>
        </p:spPr>
        <p:txBody>
          <a:bodyPr wrap="square" rtlCol="0">
            <a:spAutoFit/>
          </a:bodyPr>
          <a:lstStyle/>
          <a:p>
            <a:r>
              <a:rPr lang="en-US" sz="1400" dirty="0"/>
              <a:t>Focus final award management activity on concluding financial transactions </a:t>
            </a:r>
            <a:r>
              <a:rPr lang="en-US" sz="1400" i="1" dirty="0"/>
              <a:t>before</a:t>
            </a:r>
            <a:r>
              <a:rPr lang="en-US" sz="1400" dirty="0"/>
              <a:t> the expiration date. CGA will send 3 Notices prior to Termination date to support this. CSS-RA and department should review award transactions, correct/transfer expenses including payroll, request final invoice from subcontractors, and notify recharge units and departments with allocated funds to update ChartStrings.</a:t>
            </a:r>
          </a:p>
        </p:txBody>
      </p:sp>
      <p:sp>
        <p:nvSpPr>
          <p:cNvPr id="8" name="Title 7"/>
          <p:cNvSpPr>
            <a:spLocks noGrp="1"/>
          </p:cNvSpPr>
          <p:nvPr>
            <p:ph type="title"/>
          </p:nvPr>
        </p:nvSpPr>
        <p:spPr>
          <a:xfrm>
            <a:off x="342900" y="268288"/>
            <a:ext cx="8446168" cy="1150353"/>
          </a:xfrm>
        </p:spPr>
        <p:txBody>
          <a:bodyPr/>
          <a:lstStyle/>
          <a:p>
            <a:r>
              <a:rPr lang="en-US" dirty="0"/>
              <a:t>Pre-Expiration Period</a:t>
            </a:r>
          </a:p>
        </p:txBody>
      </p:sp>
      <p:grpSp>
        <p:nvGrpSpPr>
          <p:cNvPr id="127" name="Group 126"/>
          <p:cNvGrpSpPr/>
          <p:nvPr/>
        </p:nvGrpSpPr>
        <p:grpSpPr>
          <a:xfrm>
            <a:off x="364074" y="3723511"/>
            <a:ext cx="3600651" cy="724536"/>
            <a:chOff x="364074" y="3712878"/>
            <a:chExt cx="3600651" cy="724536"/>
          </a:xfrm>
        </p:grpSpPr>
        <p:sp>
          <p:nvSpPr>
            <p:cNvPr id="128" name="Left Brace 127"/>
            <p:cNvSpPr/>
            <p:nvPr/>
          </p:nvSpPr>
          <p:spPr>
            <a:xfrm rot="16200000">
              <a:off x="1977544" y="2099408"/>
              <a:ext cx="373711" cy="360065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29" name="TextBox 128"/>
            <p:cNvSpPr txBox="1"/>
            <p:nvPr/>
          </p:nvSpPr>
          <p:spPr>
            <a:xfrm>
              <a:off x="393889" y="4098860"/>
              <a:ext cx="3539194" cy="338554"/>
            </a:xfrm>
            <a:prstGeom prst="rect">
              <a:avLst/>
            </a:prstGeom>
            <a:noFill/>
          </p:spPr>
          <p:txBody>
            <a:bodyPr wrap="square" rtlCol="0">
              <a:spAutoFit/>
            </a:bodyPr>
            <a:lstStyle/>
            <a:p>
              <a:pPr algn="ctr"/>
              <a:r>
                <a:rPr lang="en-US" sz="1600" dirty="0">
                  <a:solidFill>
                    <a:schemeClr val="tx2"/>
                  </a:solidFill>
                </a:rPr>
                <a:t>Pre-Expiration Period</a:t>
              </a:r>
            </a:p>
          </p:txBody>
        </p:sp>
      </p:grpSp>
      <p:grpSp>
        <p:nvGrpSpPr>
          <p:cNvPr id="136" name="Group 135"/>
          <p:cNvGrpSpPr/>
          <p:nvPr/>
        </p:nvGrpSpPr>
        <p:grpSpPr>
          <a:xfrm>
            <a:off x="248344" y="1596234"/>
            <a:ext cx="8666173" cy="2048181"/>
            <a:chOff x="248344" y="1585601"/>
            <a:chExt cx="8666173" cy="2048181"/>
          </a:xfrm>
        </p:grpSpPr>
        <p:cxnSp>
          <p:nvCxnSpPr>
            <p:cNvPr id="137" name="Straight Connector 136"/>
            <p:cNvCxnSpPr>
              <a:stCxn id="142" idx="1"/>
              <a:endCxn id="178" idx="3"/>
            </p:cNvCxnSpPr>
            <p:nvPr/>
          </p:nvCxnSpPr>
          <p:spPr>
            <a:xfrm flipV="1">
              <a:off x="351746" y="2895167"/>
              <a:ext cx="8519145" cy="220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8" name="Rounded Rectangle 137"/>
            <p:cNvSpPr/>
            <p:nvPr/>
          </p:nvSpPr>
          <p:spPr>
            <a:xfrm>
              <a:off x="3476555" y="2564566"/>
              <a:ext cx="1023729"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a:t>Award</a:t>
              </a:r>
              <a:r>
                <a:rPr lang="en-US" sz="800" b="1" baseline="0"/>
                <a:t> Expired - Day Zero</a:t>
              </a:r>
            </a:p>
          </p:txBody>
        </p:sp>
        <p:sp>
          <p:nvSpPr>
            <p:cNvPr id="139" name="Rounded Rectangular Callout 138"/>
            <p:cNvSpPr/>
            <p:nvPr/>
          </p:nvSpPr>
          <p:spPr>
            <a:xfrm>
              <a:off x="2245654" y="2683148"/>
              <a:ext cx="761822"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30</a:t>
              </a:r>
              <a:r>
                <a:rPr lang="en-US" sz="800" b="1" baseline="0" dirty="0"/>
                <a:t> Days - Termination Notice</a:t>
              </a:r>
              <a:endParaRPr lang="en-US" sz="800" b="1" dirty="0"/>
            </a:p>
          </p:txBody>
        </p:sp>
        <p:sp>
          <p:nvSpPr>
            <p:cNvPr id="140" name="Rounded Rectangular Callout 139"/>
            <p:cNvSpPr/>
            <p:nvPr/>
          </p:nvSpPr>
          <p:spPr>
            <a:xfrm>
              <a:off x="1299588" y="2689390"/>
              <a:ext cx="761774"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a:t>60 Days - Termination Notice</a:t>
              </a:r>
              <a:endParaRPr lang="en-US" sz="800" b="1"/>
            </a:p>
          </p:txBody>
        </p:sp>
        <p:sp>
          <p:nvSpPr>
            <p:cNvPr id="141" name="Rounded Rectangular Callout 140"/>
            <p:cNvSpPr/>
            <p:nvPr/>
          </p:nvSpPr>
          <p:spPr>
            <a:xfrm>
              <a:off x="5472128" y="2573747"/>
              <a:ext cx="854284" cy="642840"/>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700" b="1" dirty="0"/>
                <a:t>CCF Form Due the next day after GL Close for 2</a:t>
              </a:r>
              <a:r>
                <a:rPr lang="en-US" sz="700" b="1" baseline="30000" dirty="0"/>
                <a:t>nd</a:t>
              </a:r>
              <a:r>
                <a:rPr lang="en-US" sz="700" b="1" dirty="0"/>
                <a:t> Month after Award Expiration</a:t>
              </a:r>
            </a:p>
          </p:txBody>
        </p:sp>
        <p:sp>
          <p:nvSpPr>
            <p:cNvPr id="142" name="Rounded Rectangular Callout 141"/>
            <p:cNvSpPr/>
            <p:nvPr/>
          </p:nvSpPr>
          <p:spPr>
            <a:xfrm>
              <a:off x="351746" y="2695631"/>
              <a:ext cx="758217"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dirty="0"/>
                <a:t>90 Days - Termination Notice</a:t>
              </a:r>
              <a:endParaRPr lang="en-US" sz="800" b="1" dirty="0"/>
            </a:p>
          </p:txBody>
        </p:sp>
        <p:sp>
          <p:nvSpPr>
            <p:cNvPr id="143" name="TextBox 142"/>
            <p:cNvSpPr txBox="1"/>
            <p:nvPr/>
          </p:nvSpPr>
          <p:spPr>
            <a:xfrm>
              <a:off x="248344" y="1999557"/>
              <a:ext cx="1009227" cy="215444"/>
            </a:xfrm>
            <a:prstGeom prst="rect">
              <a:avLst/>
            </a:prstGeom>
            <a:noFill/>
          </p:spPr>
          <p:txBody>
            <a:bodyPr wrap="square" rtlCol="0">
              <a:spAutoFit/>
            </a:bodyPr>
            <a:lstStyle/>
            <a:p>
              <a:pPr algn="ctr"/>
              <a:r>
                <a:rPr lang="en-US" sz="800" b="1" dirty="0">
                  <a:solidFill>
                    <a:srgbClr val="00B050"/>
                  </a:solidFill>
                </a:rPr>
                <a:t>May 2, 2014</a:t>
              </a:r>
            </a:p>
          </p:txBody>
        </p:sp>
        <p:cxnSp>
          <p:nvCxnSpPr>
            <p:cNvPr id="144" name="Straight Connector 143"/>
            <p:cNvCxnSpPr/>
            <p:nvPr/>
          </p:nvCxnSpPr>
          <p:spPr>
            <a:xfrm>
              <a:off x="367605" y="2197132"/>
              <a:ext cx="2619333"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5" name="TextBox 144"/>
            <p:cNvSpPr txBox="1"/>
            <p:nvPr/>
          </p:nvSpPr>
          <p:spPr>
            <a:xfrm>
              <a:off x="1176188" y="1997085"/>
              <a:ext cx="1009227" cy="215444"/>
            </a:xfrm>
            <a:prstGeom prst="rect">
              <a:avLst/>
            </a:prstGeom>
            <a:noFill/>
          </p:spPr>
          <p:txBody>
            <a:bodyPr wrap="square" rtlCol="0">
              <a:spAutoFit/>
            </a:bodyPr>
            <a:lstStyle/>
            <a:p>
              <a:pPr algn="ctr"/>
              <a:r>
                <a:rPr lang="en-US" sz="800" b="1" dirty="0">
                  <a:solidFill>
                    <a:srgbClr val="00B050"/>
                  </a:solidFill>
                </a:rPr>
                <a:t>June 1, 2014</a:t>
              </a:r>
            </a:p>
          </p:txBody>
        </p:sp>
        <p:sp>
          <p:nvSpPr>
            <p:cNvPr id="146" name="TextBox 145"/>
            <p:cNvSpPr txBox="1"/>
            <p:nvPr/>
          </p:nvSpPr>
          <p:spPr>
            <a:xfrm>
              <a:off x="2122254" y="1997085"/>
              <a:ext cx="1009227" cy="215444"/>
            </a:xfrm>
            <a:prstGeom prst="rect">
              <a:avLst/>
            </a:prstGeom>
            <a:noFill/>
          </p:spPr>
          <p:txBody>
            <a:bodyPr wrap="square" rtlCol="0">
              <a:spAutoFit/>
            </a:bodyPr>
            <a:lstStyle/>
            <a:p>
              <a:pPr algn="ctr"/>
              <a:r>
                <a:rPr lang="en-US" sz="800" b="1" dirty="0">
                  <a:solidFill>
                    <a:srgbClr val="00B050"/>
                  </a:solidFill>
                </a:rPr>
                <a:t>July 1, 2014</a:t>
              </a:r>
            </a:p>
          </p:txBody>
        </p:sp>
        <p:cxnSp>
          <p:nvCxnSpPr>
            <p:cNvPr id="147" name="Straight Connector 146"/>
            <p:cNvCxnSpPr/>
            <p:nvPr/>
          </p:nvCxnSpPr>
          <p:spPr>
            <a:xfrm>
              <a:off x="355011" y="1988372"/>
              <a:ext cx="311202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a:off x="3481109" y="2197132"/>
              <a:ext cx="1019175"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V="1">
              <a:off x="4486207" y="1988372"/>
              <a:ext cx="4428310" cy="58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a:off x="4978025" y="2194661"/>
              <a:ext cx="3936492" cy="2471"/>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1" name="TextBox 150"/>
            <p:cNvSpPr txBox="1"/>
            <p:nvPr/>
          </p:nvSpPr>
          <p:spPr>
            <a:xfrm>
              <a:off x="3476556" y="1999991"/>
              <a:ext cx="1009227" cy="215444"/>
            </a:xfrm>
            <a:prstGeom prst="rect">
              <a:avLst/>
            </a:prstGeom>
            <a:noFill/>
          </p:spPr>
          <p:txBody>
            <a:bodyPr wrap="square" rtlCol="0">
              <a:spAutoFit/>
            </a:bodyPr>
            <a:lstStyle/>
            <a:p>
              <a:pPr algn="ctr"/>
              <a:r>
                <a:rPr lang="en-US" sz="800" b="1" dirty="0">
                  <a:solidFill>
                    <a:srgbClr val="00B050"/>
                  </a:solidFill>
                </a:rPr>
                <a:t>July 31, 2014</a:t>
              </a:r>
            </a:p>
          </p:txBody>
        </p:sp>
        <p:sp>
          <p:nvSpPr>
            <p:cNvPr id="152" name="TextBox 151"/>
            <p:cNvSpPr txBox="1"/>
            <p:nvPr/>
          </p:nvSpPr>
          <p:spPr>
            <a:xfrm>
              <a:off x="5394657" y="1999991"/>
              <a:ext cx="1009227" cy="215444"/>
            </a:xfrm>
            <a:prstGeom prst="rect">
              <a:avLst/>
            </a:prstGeom>
            <a:noFill/>
          </p:spPr>
          <p:txBody>
            <a:bodyPr wrap="square" rtlCol="0">
              <a:spAutoFit/>
            </a:bodyPr>
            <a:lstStyle/>
            <a:p>
              <a:pPr algn="ctr"/>
              <a:r>
                <a:rPr lang="en-US" sz="800" b="1" dirty="0">
                  <a:solidFill>
                    <a:srgbClr val="00B050"/>
                  </a:solidFill>
                </a:rPr>
                <a:t>October 10, 2014</a:t>
              </a:r>
            </a:p>
          </p:txBody>
        </p:sp>
        <p:sp>
          <p:nvSpPr>
            <p:cNvPr id="153" name="TextBox 152"/>
            <p:cNvSpPr txBox="1"/>
            <p:nvPr/>
          </p:nvSpPr>
          <p:spPr>
            <a:xfrm>
              <a:off x="4490760" y="1790796"/>
              <a:ext cx="4423757" cy="215444"/>
            </a:xfrm>
            <a:prstGeom prst="rect">
              <a:avLst/>
            </a:prstGeom>
            <a:noFill/>
          </p:spPr>
          <p:txBody>
            <a:bodyPr wrap="square" rtlCol="0">
              <a:spAutoFit/>
            </a:bodyPr>
            <a:lstStyle/>
            <a:p>
              <a:pPr algn="ctr"/>
              <a:r>
                <a:rPr lang="en-US" sz="800" b="1" dirty="0"/>
                <a:t>Award Closeout Process</a:t>
              </a:r>
            </a:p>
          </p:txBody>
        </p:sp>
        <p:sp>
          <p:nvSpPr>
            <p:cNvPr id="154" name="TextBox 153"/>
            <p:cNvSpPr txBox="1"/>
            <p:nvPr/>
          </p:nvSpPr>
          <p:spPr>
            <a:xfrm>
              <a:off x="374974" y="1790796"/>
              <a:ext cx="3087406" cy="215444"/>
            </a:xfrm>
            <a:prstGeom prst="rect">
              <a:avLst/>
            </a:prstGeom>
            <a:noFill/>
          </p:spPr>
          <p:txBody>
            <a:bodyPr wrap="square" rtlCol="0">
              <a:spAutoFit/>
            </a:bodyPr>
            <a:lstStyle/>
            <a:p>
              <a:pPr algn="ctr"/>
              <a:r>
                <a:rPr lang="en-US" sz="800" b="1" dirty="0"/>
                <a:t>Final Award Activities</a:t>
              </a:r>
            </a:p>
          </p:txBody>
        </p:sp>
        <p:sp>
          <p:nvSpPr>
            <p:cNvPr id="155" name="TextBox 154"/>
            <p:cNvSpPr txBox="1"/>
            <p:nvPr/>
          </p:nvSpPr>
          <p:spPr>
            <a:xfrm>
              <a:off x="3222977" y="1585601"/>
              <a:ext cx="1569077" cy="215444"/>
            </a:xfrm>
            <a:prstGeom prst="rect">
              <a:avLst/>
            </a:prstGeom>
            <a:noFill/>
          </p:spPr>
          <p:txBody>
            <a:bodyPr wrap="square" rtlCol="0">
              <a:spAutoFit/>
            </a:bodyPr>
            <a:lstStyle/>
            <a:p>
              <a:pPr algn="ctr"/>
              <a:r>
                <a:rPr lang="en-US" sz="800" dirty="0">
                  <a:solidFill>
                    <a:srgbClr val="00B050"/>
                  </a:solidFill>
                </a:rPr>
                <a:t>(dates in green are example only)</a:t>
              </a:r>
            </a:p>
          </p:txBody>
        </p:sp>
        <p:grpSp>
          <p:nvGrpSpPr>
            <p:cNvPr id="156" name="Group 155"/>
            <p:cNvGrpSpPr/>
            <p:nvPr/>
          </p:nvGrpSpPr>
          <p:grpSpPr>
            <a:xfrm>
              <a:off x="727675" y="2276285"/>
              <a:ext cx="1899194" cy="369256"/>
              <a:chOff x="760892" y="2560860"/>
              <a:chExt cx="2204706" cy="496706"/>
            </a:xfrm>
          </p:grpSpPr>
          <p:cxnSp>
            <p:nvCxnSpPr>
              <p:cNvPr id="189" name="Straight Arrow Connector 188"/>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0" name="Straight Arrow Connector 189"/>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1" name="Straight Arrow Connector 190"/>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157" name="Straight Arrow Connector 156"/>
            <p:cNvCxnSpPr/>
            <p:nvPr/>
          </p:nvCxnSpPr>
          <p:spPr>
            <a:xfrm flipH="1" flipV="1">
              <a:off x="3981169" y="228132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p:nvPr/>
          </p:nvCxnSpPr>
          <p:spPr>
            <a:xfrm flipV="1">
              <a:off x="5899271" y="2281322"/>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59" name="Group 158"/>
            <p:cNvGrpSpPr/>
            <p:nvPr/>
          </p:nvGrpSpPr>
          <p:grpSpPr>
            <a:xfrm rot="10800000">
              <a:off x="731205" y="3264526"/>
              <a:ext cx="1899194" cy="369256"/>
              <a:chOff x="760892" y="2560860"/>
              <a:chExt cx="2204706" cy="496706"/>
            </a:xfrm>
          </p:grpSpPr>
          <p:cxnSp>
            <p:nvCxnSpPr>
              <p:cNvPr id="186" name="Straight Arrow Connector 185"/>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7" name="Straight Arrow Connector 186"/>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8" name="Straight Arrow Connector 187"/>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60" name="Group 159"/>
            <p:cNvGrpSpPr/>
            <p:nvPr/>
          </p:nvGrpSpPr>
          <p:grpSpPr>
            <a:xfrm>
              <a:off x="6658432" y="1999557"/>
              <a:ext cx="1009227" cy="1592021"/>
              <a:chOff x="6658432" y="1999557"/>
              <a:chExt cx="1009227" cy="1592021"/>
            </a:xfrm>
          </p:grpSpPr>
          <p:sp>
            <p:nvSpPr>
              <p:cNvPr id="182" name="Rounded Rectangle 181"/>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90 Days - Award</a:t>
                </a:r>
                <a:r>
                  <a:rPr lang="en-US" sz="800" b="1" baseline="0" dirty="0"/>
                  <a:t> Closed  &amp; Final Financial Report is Submitted</a:t>
                </a:r>
              </a:p>
            </p:txBody>
          </p:sp>
          <p:sp>
            <p:nvSpPr>
              <p:cNvPr id="183" name="TextBox 182"/>
              <p:cNvSpPr txBox="1"/>
              <p:nvPr/>
            </p:nvSpPr>
            <p:spPr>
              <a:xfrm>
                <a:off x="6658432" y="1999557"/>
                <a:ext cx="1009227" cy="215444"/>
              </a:xfrm>
              <a:prstGeom prst="rect">
                <a:avLst/>
              </a:prstGeom>
              <a:noFill/>
            </p:spPr>
            <p:txBody>
              <a:bodyPr wrap="square" rtlCol="0">
                <a:spAutoFit/>
              </a:bodyPr>
              <a:lstStyle/>
              <a:p>
                <a:pPr algn="ctr"/>
                <a:r>
                  <a:rPr lang="en-US" sz="800" b="1" dirty="0">
                    <a:solidFill>
                      <a:srgbClr val="00B050"/>
                    </a:solidFill>
                  </a:rPr>
                  <a:t>October 29, 2014</a:t>
                </a:r>
              </a:p>
            </p:txBody>
          </p:sp>
          <p:cxnSp>
            <p:nvCxnSpPr>
              <p:cNvPr id="184" name="Straight Arrow Connector 183"/>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5" name="Straight Arrow Connector 184"/>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161" name="Straight Arrow Connector 160"/>
            <p:cNvCxnSpPr/>
            <p:nvPr/>
          </p:nvCxnSpPr>
          <p:spPr>
            <a:xfrm rot="10800000" flipV="1">
              <a:off x="5906273" y="3264526"/>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2" name="Straight Arrow Connector 161"/>
            <p:cNvCxnSpPr/>
            <p:nvPr/>
          </p:nvCxnSpPr>
          <p:spPr>
            <a:xfrm rot="10800000" flipV="1">
              <a:off x="3977780" y="3327380"/>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63" name="Group 162"/>
            <p:cNvGrpSpPr/>
            <p:nvPr/>
          </p:nvGrpSpPr>
          <p:grpSpPr>
            <a:xfrm>
              <a:off x="7841245" y="2002496"/>
              <a:ext cx="1073271" cy="1592021"/>
              <a:chOff x="6624083" y="1999557"/>
              <a:chExt cx="1073271" cy="1592021"/>
            </a:xfrm>
          </p:grpSpPr>
          <p:sp>
            <p:nvSpPr>
              <p:cNvPr id="178" name="Rounded Rectangle 177"/>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 120 Days – Deficit Clearing</a:t>
                </a:r>
                <a:endParaRPr lang="en-US" sz="800" b="1" baseline="0" dirty="0"/>
              </a:p>
            </p:txBody>
          </p:sp>
          <p:sp>
            <p:nvSpPr>
              <p:cNvPr id="179" name="TextBox 178"/>
              <p:cNvSpPr txBox="1"/>
              <p:nvPr/>
            </p:nvSpPr>
            <p:spPr>
              <a:xfrm>
                <a:off x="6624083" y="1999557"/>
                <a:ext cx="1073271" cy="215444"/>
              </a:xfrm>
              <a:prstGeom prst="rect">
                <a:avLst/>
              </a:prstGeom>
              <a:noFill/>
            </p:spPr>
            <p:txBody>
              <a:bodyPr wrap="square" rtlCol="0">
                <a:spAutoFit/>
              </a:bodyPr>
              <a:lstStyle/>
              <a:p>
                <a:pPr algn="ctr"/>
                <a:r>
                  <a:rPr lang="en-US" sz="800" b="1" dirty="0">
                    <a:solidFill>
                      <a:srgbClr val="00B050"/>
                    </a:solidFill>
                  </a:rPr>
                  <a:t>November 27, 2014</a:t>
                </a:r>
              </a:p>
            </p:txBody>
          </p:sp>
          <p:cxnSp>
            <p:nvCxnSpPr>
              <p:cNvPr id="180" name="Straight Arrow Connector 179"/>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1" name="Straight Arrow Connector 180"/>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64" name="Group 163"/>
            <p:cNvGrpSpPr/>
            <p:nvPr/>
          </p:nvGrpSpPr>
          <p:grpSpPr>
            <a:xfrm>
              <a:off x="856620" y="3274369"/>
              <a:ext cx="7273451" cy="215444"/>
              <a:chOff x="856620" y="3274369"/>
              <a:chExt cx="7273451" cy="215444"/>
            </a:xfrm>
          </p:grpSpPr>
          <p:cxnSp>
            <p:nvCxnSpPr>
              <p:cNvPr id="165" name="Straight Connector 164"/>
              <p:cNvCxnSpPr/>
              <p:nvPr/>
            </p:nvCxnSpPr>
            <p:spPr>
              <a:xfrm>
                <a:off x="85662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p:nvCxnSpPr>
            <p:spPr>
              <a:xfrm>
                <a:off x="1833445"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a:off x="2742628"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a:off x="6184174"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a:off x="742613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grpSp>
            <p:nvGrpSpPr>
              <p:cNvPr id="171" name="Group 170"/>
              <p:cNvGrpSpPr/>
              <p:nvPr/>
            </p:nvGrpSpPr>
            <p:grpSpPr>
              <a:xfrm>
                <a:off x="856620" y="3274369"/>
                <a:ext cx="7273450" cy="215444"/>
                <a:chOff x="856620" y="3253103"/>
                <a:chExt cx="7273450" cy="215444"/>
              </a:xfrm>
            </p:grpSpPr>
            <p:sp>
              <p:nvSpPr>
                <p:cNvPr id="172" name="TextBox 171"/>
                <p:cNvSpPr txBox="1"/>
                <p:nvPr/>
              </p:nvSpPr>
              <p:spPr>
                <a:xfrm>
                  <a:off x="85662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73" name="TextBox 172"/>
                <p:cNvSpPr txBox="1"/>
                <p:nvPr/>
              </p:nvSpPr>
              <p:spPr>
                <a:xfrm>
                  <a:off x="1842498"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74" name="TextBox 173"/>
                <p:cNvSpPr txBox="1"/>
                <p:nvPr/>
              </p:nvSpPr>
              <p:spPr>
                <a:xfrm>
                  <a:off x="2742627"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76" name="TextBox 175"/>
                <p:cNvSpPr txBox="1"/>
                <p:nvPr/>
              </p:nvSpPr>
              <p:spPr>
                <a:xfrm>
                  <a:off x="6184174"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~20 Days</a:t>
                  </a:r>
                </a:p>
              </p:txBody>
            </p:sp>
            <p:sp>
              <p:nvSpPr>
                <p:cNvPr id="177" name="TextBox 176"/>
                <p:cNvSpPr txBox="1"/>
                <p:nvPr/>
              </p:nvSpPr>
              <p:spPr>
                <a:xfrm>
                  <a:off x="742613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grpSp>
        </p:grpSp>
      </p:grpSp>
    </p:spTree>
    <p:extLst>
      <p:ext uri="{BB962C8B-B14F-4D97-AF65-F5344CB8AC3E}">
        <p14:creationId xmlns:p14="http://schemas.microsoft.com/office/powerpoint/2010/main" val="28696684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5</a:t>
            </a:fld>
            <a:endParaRPr lang="en-US" dirty="0"/>
          </a:p>
        </p:txBody>
      </p:sp>
      <p:sp>
        <p:nvSpPr>
          <p:cNvPr id="6" name="Title 5"/>
          <p:cNvSpPr>
            <a:spLocks noGrp="1"/>
          </p:cNvSpPr>
          <p:nvPr>
            <p:ph type="title"/>
          </p:nvPr>
        </p:nvSpPr>
        <p:spPr>
          <a:xfrm>
            <a:off x="342900" y="268288"/>
            <a:ext cx="8446168" cy="1001833"/>
          </a:xfrm>
        </p:spPr>
        <p:txBody>
          <a:bodyPr/>
          <a:lstStyle/>
          <a:p>
            <a:r>
              <a:rPr lang="en-US" dirty="0"/>
              <a:t>Pre-Expiration Period</a:t>
            </a:r>
          </a:p>
        </p:txBody>
      </p:sp>
      <p:sp>
        <p:nvSpPr>
          <p:cNvPr id="7" name="Content Placeholder 6"/>
          <p:cNvSpPr>
            <a:spLocks noGrp="1"/>
          </p:cNvSpPr>
          <p:nvPr>
            <p:ph idx="1"/>
          </p:nvPr>
        </p:nvSpPr>
        <p:spPr>
          <a:xfrm>
            <a:off x="342900" y="1346235"/>
            <a:ext cx="8446168" cy="4415140"/>
          </a:xfrm>
        </p:spPr>
        <p:txBody>
          <a:bodyPr>
            <a:normAutofit fontScale="92500" lnSpcReduction="10000"/>
          </a:bodyPr>
          <a:lstStyle/>
          <a:p>
            <a:pPr marL="0" indent="0">
              <a:buNone/>
            </a:pPr>
            <a:r>
              <a:rPr lang="en-US" b="1" cap="all" dirty="0">
                <a:solidFill>
                  <a:srgbClr val="E09E19"/>
                </a:solidFill>
              </a:rPr>
              <a:t>objective</a:t>
            </a:r>
            <a:r>
              <a:rPr lang="en-US" sz="2600" b="1" cap="all" dirty="0">
                <a:solidFill>
                  <a:srgbClr val="E09E19"/>
                </a:solidFill>
              </a:rPr>
              <a:t>: </a:t>
            </a:r>
            <a:r>
              <a:rPr lang="en-US" dirty="0"/>
              <a:t>Finalize all award financial transactions to get expenses posted to the GL</a:t>
            </a:r>
          </a:p>
          <a:p>
            <a:pPr>
              <a:spcBef>
                <a:spcPts val="2400"/>
              </a:spcBef>
            </a:pPr>
            <a:r>
              <a:rPr lang="en-US" b="1" dirty="0"/>
              <a:t>CGA will send Termination Notice at 90, 60, and 30 days before award expiration date</a:t>
            </a:r>
          </a:p>
          <a:p>
            <a:pPr lvl="1"/>
            <a:r>
              <a:rPr lang="en-US" dirty="0"/>
              <a:t>PI and RA get 3 notices for each award</a:t>
            </a:r>
          </a:p>
          <a:p>
            <a:pPr lvl="1"/>
            <a:r>
              <a:rPr lang="en-US" dirty="0"/>
              <a:t>CAOs and Managers will receive 3 notices that compile all awards that expire within the same month</a:t>
            </a:r>
          </a:p>
          <a:p>
            <a:pPr>
              <a:spcBef>
                <a:spcPts val="1800"/>
              </a:spcBef>
            </a:pPr>
            <a:r>
              <a:rPr lang="en-US" b="1" dirty="0"/>
              <a:t>Request no-cost extension from SPO no later than 60 days prior to award expiration date</a:t>
            </a:r>
          </a:p>
          <a:p>
            <a:pPr lvl="1"/>
            <a:r>
              <a:rPr lang="en-US" dirty="0"/>
              <a:t>PI and RA should discuss the potential need for an extension well in advance of the award termination date</a:t>
            </a:r>
          </a:p>
          <a:p>
            <a:pPr lvl="1"/>
            <a:r>
              <a:rPr lang="en-US" dirty="0"/>
              <a:t>Sponsor may have other restrictions, deadlines that take precedence</a:t>
            </a:r>
          </a:p>
          <a:p>
            <a:endParaRPr lang="en-US" dirty="0"/>
          </a:p>
        </p:txBody>
      </p:sp>
    </p:spTree>
    <p:extLst>
      <p:ext uri="{BB962C8B-B14F-4D97-AF65-F5344CB8AC3E}">
        <p14:creationId xmlns:p14="http://schemas.microsoft.com/office/powerpoint/2010/main" val="231479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solidFill>
                  <a:schemeClr val="bg1"/>
                </a:solidFill>
              </a:rPr>
              <a:pPr/>
              <a:t>6</a:t>
            </a:fld>
            <a:endParaRPr lang="en-US"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910080984"/>
              </p:ext>
            </p:extLst>
          </p:nvPr>
        </p:nvGraphicFramePr>
        <p:xfrm>
          <a:off x="339551" y="1503363"/>
          <a:ext cx="8605005" cy="3870960"/>
        </p:xfrm>
        <a:graphic>
          <a:graphicData uri="http://schemas.openxmlformats.org/drawingml/2006/table">
            <a:tbl>
              <a:tblPr firstRow="1" bandRow="1">
                <a:tableStyleId>{5C22544A-7EE6-4342-B048-85BDC9FD1C3A}</a:tableStyleId>
              </a:tblPr>
              <a:tblGrid>
                <a:gridCol w="4842049">
                  <a:extLst>
                    <a:ext uri="{9D8B030D-6E8A-4147-A177-3AD203B41FA5}">
                      <a16:colId xmlns:a16="http://schemas.microsoft.com/office/drawing/2014/main" xmlns="" val="20000"/>
                    </a:ext>
                  </a:extLst>
                </a:gridCol>
                <a:gridCol w="3762956">
                  <a:extLst>
                    <a:ext uri="{9D8B030D-6E8A-4147-A177-3AD203B41FA5}">
                      <a16:colId xmlns:a16="http://schemas.microsoft.com/office/drawing/2014/main" xmlns="" val="20001"/>
                    </a:ext>
                  </a:extLst>
                </a:gridCol>
              </a:tblGrid>
              <a:tr h="563338">
                <a:tc>
                  <a:txBody>
                    <a:bodyPr/>
                    <a:lstStyle/>
                    <a:p>
                      <a:r>
                        <a:rPr lang="en-US" sz="1600" dirty="0"/>
                        <a:t>Task</a:t>
                      </a:r>
                    </a:p>
                  </a:txBody>
                  <a:tcPr/>
                </a:tc>
                <a:tc>
                  <a:txBody>
                    <a:bodyPr/>
                    <a:lstStyle/>
                    <a:p>
                      <a:r>
                        <a:rPr lang="en-US" sz="1600" baseline="0" dirty="0"/>
                        <a:t>Updated deadline/procedure that affects task</a:t>
                      </a:r>
                      <a:endParaRPr lang="en-US" sz="1600" dirty="0"/>
                    </a:p>
                  </a:txBody>
                  <a:tcPr/>
                </a:tc>
                <a:extLst>
                  <a:ext uri="{0D108BD9-81ED-4DB2-BD59-A6C34878D82A}">
                    <a16:rowId xmlns:a16="http://schemas.microsoft.com/office/drawing/2014/main" xmlns="" val="10000"/>
                  </a:ext>
                </a:extLst>
              </a:tr>
              <a:tr h="563338">
                <a:tc>
                  <a:txBody>
                    <a:bodyPr/>
                    <a:lstStyle/>
                    <a:p>
                      <a:r>
                        <a:rPr lang="en-US" sz="1600" b="0" i="0" u="none" strike="noStrike" kern="1200" dirty="0">
                          <a:solidFill>
                            <a:schemeClr val="dk1"/>
                          </a:solidFill>
                          <a:effectLst/>
                          <a:latin typeface="+mn-lt"/>
                          <a:ea typeface="+mn-ea"/>
                          <a:cs typeface="+mn-cs"/>
                        </a:rPr>
                        <a:t>Request no-cost extension if required</a:t>
                      </a:r>
                      <a:endParaRPr lang="en-US" sz="1600" dirty="0"/>
                    </a:p>
                  </a:txBody>
                  <a:tcPr/>
                </a:tc>
                <a:tc>
                  <a:txBody>
                    <a:bodyPr/>
                    <a:lstStyle/>
                    <a:p>
                      <a:r>
                        <a:rPr lang="en-US" sz="1600" b="0" i="0" u="none" strike="noStrike" kern="1200" dirty="0">
                          <a:solidFill>
                            <a:schemeClr val="dk1"/>
                          </a:solidFill>
                          <a:effectLst/>
                          <a:latin typeface="+mn-lt"/>
                          <a:ea typeface="+mn-ea"/>
                          <a:cs typeface="+mn-cs"/>
                        </a:rPr>
                        <a:t>Request extension no later than 60 days prior to expiration date</a:t>
                      </a:r>
                      <a:endParaRPr lang="en-US" sz="1600" dirty="0"/>
                    </a:p>
                  </a:txBody>
                  <a:tcPr/>
                </a:tc>
                <a:extLst>
                  <a:ext uri="{0D108BD9-81ED-4DB2-BD59-A6C34878D82A}">
                    <a16:rowId xmlns:a16="http://schemas.microsoft.com/office/drawing/2014/main" xmlns="" val="10001"/>
                  </a:ext>
                </a:extLst>
              </a:tr>
              <a:tr h="1287630">
                <a:tc>
                  <a:txBody>
                    <a:bodyPr/>
                    <a:lstStyle/>
                    <a:p>
                      <a:r>
                        <a:rPr lang="en-US" sz="1600" b="0" i="0" u="none" strike="noStrike" kern="1200" dirty="0">
                          <a:solidFill>
                            <a:schemeClr val="dk1"/>
                          </a:solidFill>
                          <a:effectLst/>
                          <a:latin typeface="+mn-lt"/>
                          <a:ea typeface="+mn-ea"/>
                          <a:cs typeface="+mn-cs"/>
                        </a:rPr>
                        <a:t>Review transactions to ensure they are complete, accurate and allowable. Initiate/request cost transfers and payroll transfers as needed. Discontinue expenditures from recharge centers. Change payroll ChartString for future payroll distributions.</a:t>
                      </a:r>
                    </a:p>
                  </a:txBody>
                  <a:tcPr/>
                </a:tc>
                <a:tc>
                  <a:txBody>
                    <a:bodyPr/>
                    <a:lstStyle/>
                    <a:p>
                      <a:endParaRPr lang="en-US" sz="1600" dirty="0"/>
                    </a:p>
                  </a:txBody>
                  <a:tcPr/>
                </a:tc>
                <a:extLst>
                  <a:ext uri="{0D108BD9-81ED-4DB2-BD59-A6C34878D82A}">
                    <a16:rowId xmlns:a16="http://schemas.microsoft.com/office/drawing/2014/main" xmlns="" val="10002"/>
                  </a:ext>
                </a:extLst>
              </a:tr>
              <a:tr h="563338">
                <a:tc>
                  <a:txBody>
                    <a:bodyPr/>
                    <a:lstStyle/>
                    <a:p>
                      <a:r>
                        <a:rPr lang="en-US" sz="1600" b="0" i="0" u="none" strike="noStrike" kern="1200" dirty="0">
                          <a:solidFill>
                            <a:schemeClr val="dk1"/>
                          </a:solidFill>
                          <a:effectLst/>
                          <a:latin typeface="+mn-lt"/>
                          <a:ea typeface="+mn-ea"/>
                          <a:cs typeface="+mn-cs"/>
                        </a:rPr>
                        <a:t>Request final invoice from Subcontractors</a:t>
                      </a:r>
                      <a:endParaRPr lang="en-US" sz="1600" dirty="0"/>
                    </a:p>
                  </a:txBody>
                  <a:tcPr/>
                </a:tc>
                <a:tc>
                  <a:txBody>
                    <a:bodyPr/>
                    <a:lstStyle/>
                    <a:p>
                      <a:r>
                        <a:rPr lang="en-US" sz="1600" b="0" i="0" u="none" strike="noStrike" kern="1200" dirty="0">
                          <a:solidFill>
                            <a:schemeClr val="dk1"/>
                          </a:solidFill>
                          <a:effectLst/>
                          <a:latin typeface="+mn-lt"/>
                          <a:ea typeface="+mn-ea"/>
                          <a:cs typeface="+mn-cs"/>
                        </a:rPr>
                        <a:t>Final invoice must be received within 45 days after the expiration of award</a:t>
                      </a:r>
                      <a:endParaRPr lang="en-US" sz="1600" dirty="0"/>
                    </a:p>
                  </a:txBody>
                  <a:tcPr/>
                </a:tc>
                <a:extLst>
                  <a:ext uri="{0D108BD9-81ED-4DB2-BD59-A6C34878D82A}">
                    <a16:rowId xmlns:a16="http://schemas.microsoft.com/office/drawing/2014/main" xmlns="" val="10003"/>
                  </a:ext>
                </a:extLst>
              </a:tr>
              <a:tr h="564294">
                <a:tc>
                  <a:txBody>
                    <a:bodyPr/>
                    <a:lstStyle/>
                    <a:p>
                      <a:r>
                        <a:rPr lang="en-US" sz="1600" b="0" i="0" u="none" strike="noStrike" kern="1200" dirty="0">
                          <a:solidFill>
                            <a:schemeClr val="dk1"/>
                          </a:solidFill>
                          <a:effectLst/>
                          <a:latin typeface="+mn-lt"/>
                          <a:ea typeface="+mn-ea"/>
                          <a:cs typeface="+mn-cs"/>
                        </a:rPr>
                        <a:t>Initiate all required payroll adjustments</a:t>
                      </a:r>
                      <a:endParaRPr lang="en-US" sz="1600" dirty="0"/>
                    </a:p>
                  </a:txBody>
                  <a:tcPr/>
                </a:tc>
                <a:tc>
                  <a:txBody>
                    <a:bodyPr/>
                    <a:lstStyle/>
                    <a:p>
                      <a:r>
                        <a:rPr lang="en-US" sz="1600" b="0" i="0" u="none" strike="noStrike" kern="1200" dirty="0">
                          <a:solidFill>
                            <a:schemeClr val="dk1"/>
                          </a:solidFill>
                          <a:effectLst/>
                          <a:latin typeface="+mn-lt"/>
                          <a:ea typeface="+mn-ea"/>
                          <a:cs typeface="+mn-cs"/>
                        </a:rPr>
                        <a:t>Make payroll adjustments in the PPS system via UPAY, not through a cost transfer journal entry</a:t>
                      </a:r>
                      <a:endParaRPr lang="en-US" sz="1600" dirty="0"/>
                    </a:p>
                  </a:txBody>
                  <a:tcPr/>
                </a:tc>
                <a:extLst>
                  <a:ext uri="{0D108BD9-81ED-4DB2-BD59-A6C34878D82A}">
                    <a16:rowId xmlns:a16="http://schemas.microsoft.com/office/drawing/2014/main" xmlns="" val="10004"/>
                  </a:ext>
                </a:extLst>
              </a:tr>
            </a:tbl>
          </a:graphicData>
        </a:graphic>
      </p:graphicFrame>
      <p:sp>
        <p:nvSpPr>
          <p:cNvPr id="3" name="Title 2"/>
          <p:cNvSpPr>
            <a:spLocks noGrp="1"/>
          </p:cNvSpPr>
          <p:nvPr>
            <p:ph type="title"/>
          </p:nvPr>
        </p:nvSpPr>
        <p:spPr>
          <a:xfrm>
            <a:off x="342900" y="266535"/>
            <a:ext cx="8446168" cy="1150353"/>
          </a:xfrm>
        </p:spPr>
        <p:txBody>
          <a:bodyPr/>
          <a:lstStyle/>
          <a:p>
            <a:r>
              <a:rPr lang="en-US" dirty="0"/>
              <a:t>Pre-Expiration Period</a:t>
            </a:r>
          </a:p>
        </p:txBody>
      </p:sp>
    </p:spTree>
    <p:extLst>
      <p:ext uri="{BB962C8B-B14F-4D97-AF65-F5344CB8AC3E}">
        <p14:creationId xmlns:p14="http://schemas.microsoft.com/office/powerpoint/2010/main" val="164771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7</a:t>
            </a:fld>
            <a:endParaRPr lang="en-US" dirty="0"/>
          </a:p>
        </p:txBody>
      </p:sp>
      <p:sp>
        <p:nvSpPr>
          <p:cNvPr id="7" name="TextBox 6"/>
          <p:cNvSpPr txBox="1"/>
          <p:nvPr/>
        </p:nvSpPr>
        <p:spPr>
          <a:xfrm>
            <a:off x="342900" y="4439304"/>
            <a:ext cx="8497600" cy="738664"/>
          </a:xfrm>
          <a:prstGeom prst="rect">
            <a:avLst/>
          </a:prstGeom>
          <a:solidFill>
            <a:schemeClr val="accent3">
              <a:lumMod val="40000"/>
              <a:lumOff val="60000"/>
            </a:schemeClr>
          </a:solidFill>
          <a:ln w="12700">
            <a:solidFill>
              <a:schemeClr val="accent6">
                <a:lumMod val="75000"/>
              </a:schemeClr>
            </a:solidFill>
          </a:ln>
        </p:spPr>
        <p:txBody>
          <a:bodyPr wrap="square" rtlCol="0">
            <a:spAutoFit/>
          </a:bodyPr>
          <a:lstStyle/>
          <a:p>
            <a:r>
              <a:rPr lang="en-US" sz="1400" dirty="0"/>
              <a:t>During the adjustment period, closeout activity should center around ensuring all expenses are accurately represented in the GL. </a:t>
            </a:r>
            <a:r>
              <a:rPr lang="en-US" sz="1400" i="1" dirty="0"/>
              <a:t>ONLY</a:t>
            </a:r>
            <a:r>
              <a:rPr lang="en-US" sz="1400" dirty="0"/>
              <a:t> transactions in the GL will be included on the Final Invoice/FFR.  Once the Award Closeout Certification form has been submitted, all accruals or new costs charged to award fund should cease.</a:t>
            </a:r>
          </a:p>
        </p:txBody>
      </p:sp>
      <p:sp>
        <p:nvSpPr>
          <p:cNvPr id="6" name="Title 5"/>
          <p:cNvSpPr>
            <a:spLocks noGrp="1"/>
          </p:cNvSpPr>
          <p:nvPr>
            <p:ph type="title"/>
          </p:nvPr>
        </p:nvSpPr>
        <p:spPr>
          <a:xfrm>
            <a:off x="342900" y="268288"/>
            <a:ext cx="8446168" cy="1150353"/>
          </a:xfrm>
        </p:spPr>
        <p:txBody>
          <a:bodyPr/>
          <a:lstStyle/>
          <a:p>
            <a:r>
              <a:rPr lang="en-US" dirty="0"/>
              <a:t>Adjustment Period*</a:t>
            </a:r>
          </a:p>
        </p:txBody>
      </p:sp>
      <p:grpSp>
        <p:nvGrpSpPr>
          <p:cNvPr id="112" name="Group 111"/>
          <p:cNvGrpSpPr/>
          <p:nvPr/>
        </p:nvGrpSpPr>
        <p:grpSpPr>
          <a:xfrm>
            <a:off x="3993577" y="3653197"/>
            <a:ext cx="1912696" cy="724536"/>
            <a:chOff x="364074" y="3712878"/>
            <a:chExt cx="3600651" cy="724536"/>
          </a:xfrm>
        </p:grpSpPr>
        <p:sp>
          <p:nvSpPr>
            <p:cNvPr id="113" name="Left Brace 112"/>
            <p:cNvSpPr/>
            <p:nvPr/>
          </p:nvSpPr>
          <p:spPr>
            <a:xfrm rot="16200000">
              <a:off x="1977544" y="2099408"/>
              <a:ext cx="373711" cy="360065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14" name="TextBox 113"/>
            <p:cNvSpPr txBox="1"/>
            <p:nvPr/>
          </p:nvSpPr>
          <p:spPr>
            <a:xfrm>
              <a:off x="393888" y="4098860"/>
              <a:ext cx="3539195" cy="338554"/>
            </a:xfrm>
            <a:prstGeom prst="rect">
              <a:avLst/>
            </a:prstGeom>
            <a:noFill/>
          </p:spPr>
          <p:txBody>
            <a:bodyPr wrap="square" rtlCol="0">
              <a:spAutoFit/>
            </a:bodyPr>
            <a:lstStyle/>
            <a:p>
              <a:pPr algn="ctr"/>
              <a:r>
                <a:rPr lang="en-US" sz="1600" dirty="0">
                  <a:solidFill>
                    <a:schemeClr val="tx2"/>
                  </a:solidFill>
                </a:rPr>
                <a:t>Adjustment Period</a:t>
              </a:r>
            </a:p>
          </p:txBody>
        </p:sp>
      </p:grpSp>
      <p:grpSp>
        <p:nvGrpSpPr>
          <p:cNvPr id="121" name="Group 120"/>
          <p:cNvGrpSpPr/>
          <p:nvPr/>
        </p:nvGrpSpPr>
        <p:grpSpPr>
          <a:xfrm>
            <a:off x="248344" y="1585601"/>
            <a:ext cx="8666173" cy="2048181"/>
            <a:chOff x="248344" y="1585601"/>
            <a:chExt cx="8666173" cy="2048181"/>
          </a:xfrm>
        </p:grpSpPr>
        <p:cxnSp>
          <p:nvCxnSpPr>
            <p:cNvPr id="122" name="Straight Connector 121"/>
            <p:cNvCxnSpPr>
              <a:stCxn id="127" idx="1"/>
              <a:endCxn id="163" idx="3"/>
            </p:cNvCxnSpPr>
            <p:nvPr/>
          </p:nvCxnSpPr>
          <p:spPr>
            <a:xfrm flipV="1">
              <a:off x="351746" y="2895167"/>
              <a:ext cx="8519145" cy="220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3" name="Rounded Rectangle 122"/>
            <p:cNvSpPr/>
            <p:nvPr/>
          </p:nvSpPr>
          <p:spPr>
            <a:xfrm>
              <a:off x="3476555" y="2564566"/>
              <a:ext cx="1023729"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a:t>Award</a:t>
              </a:r>
              <a:r>
                <a:rPr lang="en-US" sz="800" b="1" baseline="0"/>
                <a:t> Expired - Day Zero</a:t>
              </a:r>
            </a:p>
          </p:txBody>
        </p:sp>
        <p:sp>
          <p:nvSpPr>
            <p:cNvPr id="124" name="Rounded Rectangular Callout 123"/>
            <p:cNvSpPr/>
            <p:nvPr/>
          </p:nvSpPr>
          <p:spPr>
            <a:xfrm>
              <a:off x="2245654" y="2683148"/>
              <a:ext cx="761822"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30</a:t>
              </a:r>
              <a:r>
                <a:rPr lang="en-US" sz="800" b="1" baseline="0" dirty="0"/>
                <a:t> Days - Termination Notice</a:t>
              </a:r>
              <a:endParaRPr lang="en-US" sz="800" b="1" dirty="0"/>
            </a:p>
          </p:txBody>
        </p:sp>
        <p:sp>
          <p:nvSpPr>
            <p:cNvPr id="125" name="Rounded Rectangular Callout 124"/>
            <p:cNvSpPr/>
            <p:nvPr/>
          </p:nvSpPr>
          <p:spPr>
            <a:xfrm>
              <a:off x="1299588" y="2689390"/>
              <a:ext cx="761774"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a:t>60 Days - Termination Notice</a:t>
              </a:r>
              <a:endParaRPr lang="en-US" sz="800" b="1"/>
            </a:p>
          </p:txBody>
        </p:sp>
        <p:sp>
          <p:nvSpPr>
            <p:cNvPr id="126" name="Rounded Rectangular Callout 125"/>
            <p:cNvSpPr/>
            <p:nvPr/>
          </p:nvSpPr>
          <p:spPr>
            <a:xfrm>
              <a:off x="5472128" y="2548459"/>
              <a:ext cx="854284" cy="668128"/>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700" b="1" dirty="0"/>
                <a:t>CCF Form Due the next day after GL Close for 2</a:t>
              </a:r>
              <a:r>
                <a:rPr lang="en-US" sz="700" b="1" baseline="30000" dirty="0"/>
                <a:t>nd</a:t>
              </a:r>
              <a:r>
                <a:rPr lang="en-US" sz="700" b="1" dirty="0"/>
                <a:t> Month after Award Expiration</a:t>
              </a:r>
            </a:p>
          </p:txBody>
        </p:sp>
        <p:sp>
          <p:nvSpPr>
            <p:cNvPr id="127" name="Rounded Rectangular Callout 126"/>
            <p:cNvSpPr/>
            <p:nvPr/>
          </p:nvSpPr>
          <p:spPr>
            <a:xfrm>
              <a:off x="351746" y="2695631"/>
              <a:ext cx="758217" cy="443123"/>
            </a:xfrm>
            <a:prstGeom prst="wedgeRoundRectCallout">
              <a:avLst/>
            </a:prstGeo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baseline="0" dirty="0"/>
                <a:t>90 Days - Termination Notice</a:t>
              </a:r>
              <a:endParaRPr lang="en-US" sz="800" b="1" dirty="0"/>
            </a:p>
          </p:txBody>
        </p:sp>
        <p:sp>
          <p:nvSpPr>
            <p:cNvPr id="128" name="TextBox 127"/>
            <p:cNvSpPr txBox="1"/>
            <p:nvPr/>
          </p:nvSpPr>
          <p:spPr>
            <a:xfrm>
              <a:off x="248344" y="1999557"/>
              <a:ext cx="1009227" cy="215444"/>
            </a:xfrm>
            <a:prstGeom prst="rect">
              <a:avLst/>
            </a:prstGeom>
            <a:noFill/>
          </p:spPr>
          <p:txBody>
            <a:bodyPr wrap="square" rtlCol="0">
              <a:spAutoFit/>
            </a:bodyPr>
            <a:lstStyle/>
            <a:p>
              <a:pPr algn="ctr"/>
              <a:r>
                <a:rPr lang="en-US" sz="800" b="1" dirty="0">
                  <a:solidFill>
                    <a:srgbClr val="00B050"/>
                  </a:solidFill>
                </a:rPr>
                <a:t>May 2, 2014</a:t>
              </a:r>
            </a:p>
          </p:txBody>
        </p:sp>
        <p:cxnSp>
          <p:nvCxnSpPr>
            <p:cNvPr id="129" name="Straight Connector 128"/>
            <p:cNvCxnSpPr/>
            <p:nvPr/>
          </p:nvCxnSpPr>
          <p:spPr>
            <a:xfrm>
              <a:off x="367605" y="2197132"/>
              <a:ext cx="2619333"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1176188" y="1997085"/>
              <a:ext cx="1009227" cy="215444"/>
            </a:xfrm>
            <a:prstGeom prst="rect">
              <a:avLst/>
            </a:prstGeom>
            <a:noFill/>
          </p:spPr>
          <p:txBody>
            <a:bodyPr wrap="square" rtlCol="0">
              <a:spAutoFit/>
            </a:bodyPr>
            <a:lstStyle/>
            <a:p>
              <a:pPr algn="ctr"/>
              <a:r>
                <a:rPr lang="en-US" sz="800" b="1" dirty="0">
                  <a:solidFill>
                    <a:srgbClr val="00B050"/>
                  </a:solidFill>
                </a:rPr>
                <a:t>June 1, 2014</a:t>
              </a:r>
            </a:p>
          </p:txBody>
        </p:sp>
        <p:sp>
          <p:nvSpPr>
            <p:cNvPr id="131" name="TextBox 130"/>
            <p:cNvSpPr txBox="1"/>
            <p:nvPr/>
          </p:nvSpPr>
          <p:spPr>
            <a:xfrm>
              <a:off x="2122254" y="1997085"/>
              <a:ext cx="1009227" cy="215444"/>
            </a:xfrm>
            <a:prstGeom prst="rect">
              <a:avLst/>
            </a:prstGeom>
            <a:noFill/>
          </p:spPr>
          <p:txBody>
            <a:bodyPr wrap="square" rtlCol="0">
              <a:spAutoFit/>
            </a:bodyPr>
            <a:lstStyle/>
            <a:p>
              <a:pPr algn="ctr"/>
              <a:r>
                <a:rPr lang="en-US" sz="800" b="1" dirty="0">
                  <a:solidFill>
                    <a:srgbClr val="00B050"/>
                  </a:solidFill>
                </a:rPr>
                <a:t>July 1, 2014</a:t>
              </a:r>
            </a:p>
          </p:txBody>
        </p:sp>
        <p:cxnSp>
          <p:nvCxnSpPr>
            <p:cNvPr id="132" name="Straight Connector 131"/>
            <p:cNvCxnSpPr/>
            <p:nvPr/>
          </p:nvCxnSpPr>
          <p:spPr>
            <a:xfrm>
              <a:off x="355011" y="1988372"/>
              <a:ext cx="311202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3481109" y="2197132"/>
              <a:ext cx="1019175"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flipV="1">
              <a:off x="4486207" y="1988372"/>
              <a:ext cx="4428310" cy="585"/>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978025" y="2194661"/>
              <a:ext cx="3936492" cy="2471"/>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6" name="TextBox 135"/>
            <p:cNvSpPr txBox="1"/>
            <p:nvPr/>
          </p:nvSpPr>
          <p:spPr>
            <a:xfrm>
              <a:off x="3476556" y="1999991"/>
              <a:ext cx="1009227" cy="215444"/>
            </a:xfrm>
            <a:prstGeom prst="rect">
              <a:avLst/>
            </a:prstGeom>
            <a:noFill/>
          </p:spPr>
          <p:txBody>
            <a:bodyPr wrap="square" rtlCol="0">
              <a:spAutoFit/>
            </a:bodyPr>
            <a:lstStyle/>
            <a:p>
              <a:pPr algn="ctr"/>
              <a:r>
                <a:rPr lang="en-US" sz="800" b="1" dirty="0">
                  <a:solidFill>
                    <a:srgbClr val="00B050"/>
                  </a:solidFill>
                </a:rPr>
                <a:t>July 31, 2014</a:t>
              </a:r>
            </a:p>
          </p:txBody>
        </p:sp>
        <p:sp>
          <p:nvSpPr>
            <p:cNvPr id="137" name="TextBox 136"/>
            <p:cNvSpPr txBox="1"/>
            <p:nvPr/>
          </p:nvSpPr>
          <p:spPr>
            <a:xfrm>
              <a:off x="5394657" y="1999991"/>
              <a:ext cx="1009227" cy="215444"/>
            </a:xfrm>
            <a:prstGeom prst="rect">
              <a:avLst/>
            </a:prstGeom>
            <a:noFill/>
          </p:spPr>
          <p:txBody>
            <a:bodyPr wrap="square" rtlCol="0">
              <a:spAutoFit/>
            </a:bodyPr>
            <a:lstStyle/>
            <a:p>
              <a:pPr algn="ctr"/>
              <a:r>
                <a:rPr lang="en-US" sz="800" b="1" dirty="0">
                  <a:solidFill>
                    <a:srgbClr val="00B050"/>
                  </a:solidFill>
                </a:rPr>
                <a:t>October 10, 2014</a:t>
              </a:r>
            </a:p>
          </p:txBody>
        </p:sp>
        <p:sp>
          <p:nvSpPr>
            <p:cNvPr id="138" name="TextBox 137"/>
            <p:cNvSpPr txBox="1"/>
            <p:nvPr/>
          </p:nvSpPr>
          <p:spPr>
            <a:xfrm>
              <a:off x="4490760" y="1790796"/>
              <a:ext cx="4423757" cy="215444"/>
            </a:xfrm>
            <a:prstGeom prst="rect">
              <a:avLst/>
            </a:prstGeom>
            <a:noFill/>
          </p:spPr>
          <p:txBody>
            <a:bodyPr wrap="square" rtlCol="0">
              <a:spAutoFit/>
            </a:bodyPr>
            <a:lstStyle/>
            <a:p>
              <a:pPr algn="ctr"/>
              <a:r>
                <a:rPr lang="en-US" sz="800" b="1" dirty="0"/>
                <a:t>Award Closeout Process</a:t>
              </a:r>
            </a:p>
          </p:txBody>
        </p:sp>
        <p:sp>
          <p:nvSpPr>
            <p:cNvPr id="139" name="TextBox 138"/>
            <p:cNvSpPr txBox="1"/>
            <p:nvPr/>
          </p:nvSpPr>
          <p:spPr>
            <a:xfrm>
              <a:off x="374974" y="1790796"/>
              <a:ext cx="3087406" cy="215444"/>
            </a:xfrm>
            <a:prstGeom prst="rect">
              <a:avLst/>
            </a:prstGeom>
            <a:noFill/>
          </p:spPr>
          <p:txBody>
            <a:bodyPr wrap="square" rtlCol="0">
              <a:spAutoFit/>
            </a:bodyPr>
            <a:lstStyle/>
            <a:p>
              <a:pPr algn="ctr"/>
              <a:r>
                <a:rPr lang="en-US" sz="800" b="1" dirty="0"/>
                <a:t>Final Award Activities</a:t>
              </a:r>
            </a:p>
          </p:txBody>
        </p:sp>
        <p:sp>
          <p:nvSpPr>
            <p:cNvPr id="140" name="TextBox 139"/>
            <p:cNvSpPr txBox="1"/>
            <p:nvPr/>
          </p:nvSpPr>
          <p:spPr>
            <a:xfrm>
              <a:off x="3222977" y="1585601"/>
              <a:ext cx="1569077" cy="215444"/>
            </a:xfrm>
            <a:prstGeom prst="rect">
              <a:avLst/>
            </a:prstGeom>
            <a:noFill/>
          </p:spPr>
          <p:txBody>
            <a:bodyPr wrap="square" rtlCol="0">
              <a:spAutoFit/>
            </a:bodyPr>
            <a:lstStyle/>
            <a:p>
              <a:pPr algn="ctr"/>
              <a:r>
                <a:rPr lang="en-US" sz="800" dirty="0">
                  <a:solidFill>
                    <a:srgbClr val="00B050"/>
                  </a:solidFill>
                </a:rPr>
                <a:t>(dates in green are example only)</a:t>
              </a:r>
            </a:p>
          </p:txBody>
        </p:sp>
        <p:grpSp>
          <p:nvGrpSpPr>
            <p:cNvPr id="141" name="Group 140"/>
            <p:cNvGrpSpPr/>
            <p:nvPr/>
          </p:nvGrpSpPr>
          <p:grpSpPr>
            <a:xfrm>
              <a:off x="727675" y="2276285"/>
              <a:ext cx="1899194" cy="369256"/>
              <a:chOff x="760892" y="2560860"/>
              <a:chExt cx="2204706" cy="496706"/>
            </a:xfrm>
          </p:grpSpPr>
          <p:cxnSp>
            <p:nvCxnSpPr>
              <p:cNvPr id="174" name="Straight Arrow Connector 173"/>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5" name="Straight Arrow Connector 174"/>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6" name="Straight Arrow Connector 175"/>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142" name="Straight Arrow Connector 141"/>
            <p:cNvCxnSpPr/>
            <p:nvPr/>
          </p:nvCxnSpPr>
          <p:spPr>
            <a:xfrm flipH="1" flipV="1">
              <a:off x="3981169" y="228132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3" name="Straight Arrow Connector 142"/>
            <p:cNvCxnSpPr/>
            <p:nvPr/>
          </p:nvCxnSpPr>
          <p:spPr>
            <a:xfrm flipV="1">
              <a:off x="5899271" y="2281322"/>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44" name="Group 143"/>
            <p:cNvGrpSpPr/>
            <p:nvPr/>
          </p:nvGrpSpPr>
          <p:grpSpPr>
            <a:xfrm rot="10800000">
              <a:off x="731205" y="3264526"/>
              <a:ext cx="1899194" cy="369256"/>
              <a:chOff x="760892" y="2560860"/>
              <a:chExt cx="2204706" cy="496706"/>
            </a:xfrm>
          </p:grpSpPr>
          <p:cxnSp>
            <p:nvCxnSpPr>
              <p:cNvPr id="171" name="Straight Arrow Connector 170"/>
              <p:cNvCxnSpPr/>
              <p:nvPr/>
            </p:nvCxnSpPr>
            <p:spPr>
              <a:xfrm flipH="1" flipV="1">
                <a:off x="760892" y="2567636"/>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2" name="Straight Arrow Connector 171"/>
              <p:cNvCxnSpPr/>
              <p:nvPr/>
            </p:nvCxnSpPr>
            <p:spPr>
              <a:xfrm flipH="1" flipV="1">
                <a:off x="1863244" y="2566421"/>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3" name="Straight Arrow Connector 172"/>
              <p:cNvCxnSpPr/>
              <p:nvPr/>
            </p:nvCxnSpPr>
            <p:spPr>
              <a:xfrm flipH="1" flipV="1">
                <a:off x="2965597" y="2560860"/>
                <a:ext cx="1" cy="489930"/>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45" name="Group 144"/>
            <p:cNvGrpSpPr/>
            <p:nvPr/>
          </p:nvGrpSpPr>
          <p:grpSpPr>
            <a:xfrm>
              <a:off x="6658432" y="1999557"/>
              <a:ext cx="1009227" cy="1592021"/>
              <a:chOff x="6658432" y="1999557"/>
              <a:chExt cx="1009227" cy="1592021"/>
            </a:xfrm>
          </p:grpSpPr>
          <p:sp>
            <p:nvSpPr>
              <p:cNvPr id="167" name="Rounded Rectangle 166"/>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90 Days - Award</a:t>
                </a:r>
                <a:r>
                  <a:rPr lang="en-US" sz="800" b="1" baseline="0" dirty="0"/>
                  <a:t> Closed  &amp; Final Financial Report is Submitted</a:t>
                </a:r>
              </a:p>
            </p:txBody>
          </p:sp>
          <p:sp>
            <p:nvSpPr>
              <p:cNvPr id="168" name="TextBox 167"/>
              <p:cNvSpPr txBox="1"/>
              <p:nvPr/>
            </p:nvSpPr>
            <p:spPr>
              <a:xfrm>
                <a:off x="6658432" y="1999557"/>
                <a:ext cx="1009227" cy="215444"/>
              </a:xfrm>
              <a:prstGeom prst="rect">
                <a:avLst/>
              </a:prstGeom>
              <a:noFill/>
            </p:spPr>
            <p:txBody>
              <a:bodyPr wrap="square" rtlCol="0">
                <a:spAutoFit/>
              </a:bodyPr>
              <a:lstStyle/>
              <a:p>
                <a:pPr algn="ctr"/>
                <a:r>
                  <a:rPr lang="en-US" sz="800" b="1" dirty="0">
                    <a:solidFill>
                      <a:srgbClr val="00B050"/>
                    </a:solidFill>
                  </a:rPr>
                  <a:t>October 29, 2014</a:t>
                </a:r>
              </a:p>
            </p:txBody>
          </p:sp>
          <p:cxnSp>
            <p:nvCxnSpPr>
              <p:cNvPr id="169" name="Straight Arrow Connector 168"/>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146" name="Straight Arrow Connector 145"/>
            <p:cNvCxnSpPr/>
            <p:nvPr/>
          </p:nvCxnSpPr>
          <p:spPr>
            <a:xfrm rot="10800000" flipV="1">
              <a:off x="5906273" y="3264526"/>
              <a:ext cx="0" cy="32705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rot="10800000" flipV="1">
              <a:off x="3977780" y="3327380"/>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48" name="Group 147"/>
            <p:cNvGrpSpPr/>
            <p:nvPr/>
          </p:nvGrpSpPr>
          <p:grpSpPr>
            <a:xfrm>
              <a:off x="7841245" y="2002496"/>
              <a:ext cx="1073271" cy="1592021"/>
              <a:chOff x="6624083" y="1999557"/>
              <a:chExt cx="1073271" cy="1592021"/>
            </a:xfrm>
          </p:grpSpPr>
          <p:sp>
            <p:nvSpPr>
              <p:cNvPr id="163" name="Rounded Rectangle 162"/>
              <p:cNvSpPr/>
              <p:nvPr/>
            </p:nvSpPr>
            <p:spPr>
              <a:xfrm>
                <a:off x="6672362" y="2570808"/>
                <a:ext cx="981367" cy="642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b="1" dirty="0"/>
                  <a:t>~ 120 Days – Deficit Clearing</a:t>
                </a:r>
                <a:endParaRPr lang="en-US" sz="800" b="1" baseline="0" dirty="0"/>
              </a:p>
            </p:txBody>
          </p:sp>
          <p:sp>
            <p:nvSpPr>
              <p:cNvPr id="164" name="TextBox 163"/>
              <p:cNvSpPr txBox="1"/>
              <p:nvPr/>
            </p:nvSpPr>
            <p:spPr>
              <a:xfrm>
                <a:off x="6624083" y="1999557"/>
                <a:ext cx="1073271" cy="215444"/>
              </a:xfrm>
              <a:prstGeom prst="rect">
                <a:avLst/>
              </a:prstGeom>
              <a:noFill/>
            </p:spPr>
            <p:txBody>
              <a:bodyPr wrap="square" rtlCol="0">
                <a:spAutoFit/>
              </a:bodyPr>
              <a:lstStyle/>
              <a:p>
                <a:pPr algn="ctr"/>
                <a:r>
                  <a:rPr lang="en-US" sz="800" b="1" dirty="0">
                    <a:solidFill>
                      <a:srgbClr val="00B050"/>
                    </a:solidFill>
                  </a:rPr>
                  <a:t>November 27, 2014</a:t>
                </a:r>
              </a:p>
            </p:txBody>
          </p:sp>
          <p:cxnSp>
            <p:nvCxnSpPr>
              <p:cNvPr id="165" name="Straight Arrow Connector 164"/>
              <p:cNvCxnSpPr/>
              <p:nvPr/>
            </p:nvCxnSpPr>
            <p:spPr>
              <a:xfrm flipV="1">
                <a:off x="7160145" y="2276285"/>
                <a:ext cx="2900" cy="269235"/>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p:nvPr/>
            </p:nvCxnSpPr>
            <p:spPr>
              <a:xfrm rot="10800000" flipH="1" flipV="1">
                <a:off x="7152406" y="3339902"/>
                <a:ext cx="7250" cy="25167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49" name="Group 148"/>
            <p:cNvGrpSpPr/>
            <p:nvPr/>
          </p:nvGrpSpPr>
          <p:grpSpPr>
            <a:xfrm>
              <a:off x="856620" y="3274369"/>
              <a:ext cx="7273451" cy="215444"/>
              <a:chOff x="856620" y="3274369"/>
              <a:chExt cx="7273451" cy="215444"/>
            </a:xfrm>
          </p:grpSpPr>
          <p:cxnSp>
            <p:nvCxnSpPr>
              <p:cNvPr id="150" name="Straight Connector 149"/>
              <p:cNvCxnSpPr/>
              <p:nvPr/>
            </p:nvCxnSpPr>
            <p:spPr>
              <a:xfrm>
                <a:off x="85662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1833445"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2742628"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a:off x="6184174"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7426131" y="3453819"/>
                <a:ext cx="703940" cy="903"/>
              </a:xfrm>
              <a:prstGeom prst="line">
                <a:avLst/>
              </a:prstGeom>
              <a:ln w="9525">
                <a:solidFill>
                  <a:schemeClr val="accent2"/>
                </a:solidFill>
              </a:ln>
              <a:effectLst/>
            </p:spPr>
            <p:style>
              <a:lnRef idx="2">
                <a:schemeClr val="accent1"/>
              </a:lnRef>
              <a:fillRef idx="0">
                <a:schemeClr val="accent1"/>
              </a:fillRef>
              <a:effectRef idx="1">
                <a:schemeClr val="accent1"/>
              </a:effectRef>
              <a:fontRef idx="minor">
                <a:schemeClr val="tx1"/>
              </a:fontRef>
            </p:style>
          </p:cxnSp>
          <p:grpSp>
            <p:nvGrpSpPr>
              <p:cNvPr id="156" name="Group 155"/>
              <p:cNvGrpSpPr/>
              <p:nvPr/>
            </p:nvGrpSpPr>
            <p:grpSpPr>
              <a:xfrm>
                <a:off x="856620" y="3274369"/>
                <a:ext cx="7273450" cy="215444"/>
                <a:chOff x="856620" y="3253103"/>
                <a:chExt cx="7273450" cy="215444"/>
              </a:xfrm>
            </p:grpSpPr>
            <p:sp>
              <p:nvSpPr>
                <p:cNvPr id="157" name="TextBox 156"/>
                <p:cNvSpPr txBox="1"/>
                <p:nvPr/>
              </p:nvSpPr>
              <p:spPr>
                <a:xfrm>
                  <a:off x="85662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58" name="TextBox 157"/>
                <p:cNvSpPr txBox="1"/>
                <p:nvPr/>
              </p:nvSpPr>
              <p:spPr>
                <a:xfrm>
                  <a:off x="1842498"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59" name="TextBox 158"/>
                <p:cNvSpPr txBox="1"/>
                <p:nvPr/>
              </p:nvSpPr>
              <p:spPr>
                <a:xfrm>
                  <a:off x="2742627"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sp>
              <p:nvSpPr>
                <p:cNvPr id="161" name="TextBox 160"/>
                <p:cNvSpPr txBox="1"/>
                <p:nvPr/>
              </p:nvSpPr>
              <p:spPr>
                <a:xfrm>
                  <a:off x="6184174"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~20 Days</a:t>
                  </a:r>
                </a:p>
              </p:txBody>
            </p:sp>
            <p:sp>
              <p:nvSpPr>
                <p:cNvPr id="162" name="TextBox 161"/>
                <p:cNvSpPr txBox="1"/>
                <p:nvPr/>
              </p:nvSpPr>
              <p:spPr>
                <a:xfrm>
                  <a:off x="7426130" y="3253103"/>
                  <a:ext cx="703940" cy="215444"/>
                </a:xfrm>
                <a:prstGeom prst="rect">
                  <a:avLst/>
                </a:prstGeom>
                <a:noFill/>
              </p:spPr>
              <p:txBody>
                <a:bodyPr wrap="square" rtlCol="0">
                  <a:spAutoFit/>
                </a:bodyPr>
                <a:lstStyle/>
                <a:p>
                  <a:pPr algn="ctr"/>
                  <a:r>
                    <a:rPr lang="en-US" sz="800" b="1" dirty="0">
                      <a:solidFill>
                        <a:schemeClr val="accent6">
                          <a:lumMod val="50000"/>
                        </a:schemeClr>
                      </a:solidFill>
                    </a:rPr>
                    <a:t>30 Days</a:t>
                  </a:r>
                </a:p>
              </p:txBody>
            </p:sp>
          </p:grpSp>
        </p:grpSp>
      </p:grpSp>
      <p:sp>
        <p:nvSpPr>
          <p:cNvPr id="65" name="TextBox 64"/>
          <p:cNvSpPr txBox="1"/>
          <p:nvPr/>
        </p:nvSpPr>
        <p:spPr>
          <a:xfrm>
            <a:off x="2794383" y="5462489"/>
            <a:ext cx="6261838" cy="738664"/>
          </a:xfrm>
          <a:prstGeom prst="rect">
            <a:avLst/>
          </a:prstGeom>
          <a:solidFill>
            <a:schemeClr val="bg1"/>
          </a:solidFill>
        </p:spPr>
        <p:txBody>
          <a:bodyPr wrap="square" rtlCol="0">
            <a:spAutoFit/>
          </a:bodyPr>
          <a:lstStyle/>
          <a:p>
            <a:r>
              <a:rPr lang="en-US" sz="1400" b="1" dirty="0">
                <a:solidFill>
                  <a:schemeClr val="accent2"/>
                </a:solidFill>
              </a:rPr>
              <a:t>*NOTE:</a:t>
            </a:r>
            <a:r>
              <a:rPr lang="en-US" sz="1400" dirty="0"/>
              <a:t> </a:t>
            </a:r>
            <a:r>
              <a:rPr lang="en-US" sz="1400" dirty="0">
                <a:solidFill>
                  <a:schemeClr val="accent2"/>
                </a:solidFill>
              </a:rPr>
              <a:t>If award specifies less than a 90-day closeout, the subcontractor final invoice deadline, and the Closeout Certification form and Cost Sharing Contribution Report deadline will be determined by sponsor and CGA requirements.</a:t>
            </a:r>
          </a:p>
        </p:txBody>
      </p:sp>
    </p:spTree>
    <p:extLst>
      <p:ext uri="{BB962C8B-B14F-4D97-AF65-F5344CB8AC3E}">
        <p14:creationId xmlns:p14="http://schemas.microsoft.com/office/powerpoint/2010/main" val="6569128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pPr/>
              <a:t>8</a:t>
            </a:fld>
            <a:endParaRPr lang="en-US" dirty="0"/>
          </a:p>
        </p:txBody>
      </p:sp>
      <p:sp>
        <p:nvSpPr>
          <p:cNvPr id="5" name="Title 4"/>
          <p:cNvSpPr>
            <a:spLocks noGrp="1"/>
          </p:cNvSpPr>
          <p:nvPr>
            <p:ph type="title"/>
          </p:nvPr>
        </p:nvSpPr>
        <p:spPr>
          <a:xfrm>
            <a:off x="342900" y="268288"/>
            <a:ext cx="8446168" cy="1150353"/>
          </a:xfrm>
        </p:spPr>
        <p:txBody>
          <a:bodyPr/>
          <a:lstStyle/>
          <a:p>
            <a:r>
              <a:rPr lang="en-US" dirty="0"/>
              <a:t>Adjustment Period</a:t>
            </a:r>
          </a:p>
        </p:txBody>
      </p:sp>
      <p:sp>
        <p:nvSpPr>
          <p:cNvPr id="6" name="Content Placeholder 5"/>
          <p:cNvSpPr>
            <a:spLocks noGrp="1"/>
          </p:cNvSpPr>
          <p:nvPr>
            <p:ph idx="1"/>
          </p:nvPr>
        </p:nvSpPr>
        <p:spPr>
          <a:xfrm>
            <a:off x="342900" y="1304924"/>
            <a:ext cx="8585868" cy="4649310"/>
          </a:xfrm>
        </p:spPr>
        <p:txBody>
          <a:bodyPr>
            <a:normAutofit fontScale="62500" lnSpcReduction="20000"/>
          </a:bodyPr>
          <a:lstStyle/>
          <a:p>
            <a:pPr marL="0" indent="0">
              <a:lnSpc>
                <a:spcPct val="120000"/>
              </a:lnSpc>
              <a:buNone/>
            </a:pPr>
            <a:r>
              <a:rPr lang="en-US" sz="2400" b="1" cap="all" dirty="0">
                <a:solidFill>
                  <a:srgbClr val="E09E19"/>
                </a:solidFill>
              </a:rPr>
              <a:t>objective: </a:t>
            </a:r>
            <a:r>
              <a:rPr lang="en-US" sz="2400" dirty="0"/>
              <a:t>Verify expenses and accruals posted to the GL are complete and accurate. Submit Award Closeout Certification form, Cost Sharing Contribution Report.</a:t>
            </a:r>
          </a:p>
          <a:p>
            <a:pPr>
              <a:spcBef>
                <a:spcPts val="1200"/>
              </a:spcBef>
            </a:pPr>
            <a:r>
              <a:rPr lang="en-US" sz="2400" b="1" dirty="0"/>
              <a:t>During the Adjustment Period:</a:t>
            </a:r>
          </a:p>
          <a:p>
            <a:pPr lvl="1">
              <a:lnSpc>
                <a:spcPct val="120000"/>
              </a:lnSpc>
            </a:pPr>
            <a:r>
              <a:rPr lang="en-US" sz="2400" dirty="0"/>
              <a:t>Process payroll transfers via UPAY </a:t>
            </a:r>
            <a:r>
              <a:rPr lang="en-US" sz="2400" dirty="0">
                <a:solidFill>
                  <a:schemeClr val="tx2"/>
                </a:solidFill>
              </a:rPr>
              <a:t>by the cut-off date of the second GL cycle following the award expiration</a:t>
            </a:r>
          </a:p>
          <a:p>
            <a:pPr lvl="1">
              <a:lnSpc>
                <a:spcPct val="120000"/>
              </a:lnSpc>
            </a:pPr>
            <a:r>
              <a:rPr lang="en-US" sz="2400" dirty="0"/>
              <a:t>Process all non-payroll transfers and transfer overdrafts by the cut-off date of the second GL cycle following the award expiration </a:t>
            </a:r>
          </a:p>
          <a:p>
            <a:pPr lvl="1">
              <a:lnSpc>
                <a:spcPct val="120000"/>
              </a:lnSpc>
            </a:pPr>
            <a:r>
              <a:rPr lang="en-US" sz="2400" dirty="0"/>
              <a:t>Accrue for </a:t>
            </a:r>
            <a:r>
              <a:rPr lang="en-US" sz="2400" dirty="0" err="1"/>
              <a:t>unposted</a:t>
            </a:r>
            <a:r>
              <a:rPr lang="en-US" sz="2400" dirty="0"/>
              <a:t> expenses by the cut-off date for the second GL cycle after the award expiration (auto-reversing accrual) </a:t>
            </a:r>
          </a:p>
          <a:p>
            <a:pPr lvl="2">
              <a:lnSpc>
                <a:spcPct val="120000"/>
              </a:lnSpc>
            </a:pPr>
            <a:r>
              <a:rPr lang="en-US" sz="2300" dirty="0"/>
              <a:t>Journal transfers temporarily allowed to record payroll cost transfers in GL</a:t>
            </a:r>
          </a:p>
          <a:p>
            <a:pPr>
              <a:spcBef>
                <a:spcPts val="1600"/>
              </a:spcBef>
            </a:pPr>
            <a:r>
              <a:rPr lang="en-US" sz="2400" b="1" dirty="0"/>
              <a:t>Due no later than the day after the GL is closed for the Award’s closing month:</a:t>
            </a:r>
          </a:p>
          <a:p>
            <a:pPr lvl="1">
              <a:lnSpc>
                <a:spcPct val="120000"/>
              </a:lnSpc>
            </a:pPr>
            <a:r>
              <a:rPr lang="en-US" sz="2400" dirty="0"/>
              <a:t>Submit supervisor-approved Closeout Certification Form -- which verifies all expenses/accruals have been recorded in the Actuals Ledger –  by GL close of the 2</a:t>
            </a:r>
            <a:r>
              <a:rPr lang="en-US" sz="2400" baseline="30000" dirty="0"/>
              <a:t>nd</a:t>
            </a:r>
            <a:r>
              <a:rPr lang="en-US" sz="2400" dirty="0"/>
              <a:t> month after the award’s expiration date</a:t>
            </a:r>
          </a:p>
          <a:p>
            <a:pPr lvl="1">
              <a:lnSpc>
                <a:spcPct val="120000"/>
              </a:lnSpc>
            </a:pPr>
            <a:r>
              <a:rPr lang="en-US" sz="2400" dirty="0"/>
              <a:t>Submit supporting GL and Cost Sharing Contribution Report (if applicable)</a:t>
            </a:r>
            <a:endParaRPr lang="en-US" dirty="0"/>
          </a:p>
        </p:txBody>
      </p:sp>
    </p:spTree>
    <p:extLst>
      <p:ext uri="{BB962C8B-B14F-4D97-AF65-F5344CB8AC3E}">
        <p14:creationId xmlns:p14="http://schemas.microsoft.com/office/powerpoint/2010/main" val="352580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D3A6B4-A3CB-B549-857F-2C2677306614}" type="slidenum">
              <a:rPr lang="en-US" smtClean="0">
                <a:solidFill>
                  <a:schemeClr val="bg1"/>
                </a:solidFill>
              </a:rPr>
              <a:pPr/>
              <a:t>9</a:t>
            </a:fld>
            <a:endParaRPr lang="en-US"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86449567"/>
              </p:ext>
            </p:extLst>
          </p:nvPr>
        </p:nvGraphicFramePr>
        <p:xfrm>
          <a:off x="195021" y="1240972"/>
          <a:ext cx="8858375" cy="5103459"/>
        </p:xfrm>
        <a:graphic>
          <a:graphicData uri="http://schemas.openxmlformats.org/drawingml/2006/table">
            <a:tbl>
              <a:tblPr firstRow="1" bandRow="1">
                <a:tableStyleId>{5C22544A-7EE6-4342-B048-85BDC9FD1C3A}</a:tableStyleId>
              </a:tblPr>
              <a:tblGrid>
                <a:gridCol w="4462704">
                  <a:extLst>
                    <a:ext uri="{9D8B030D-6E8A-4147-A177-3AD203B41FA5}">
                      <a16:colId xmlns:a16="http://schemas.microsoft.com/office/drawing/2014/main" xmlns="" val="20000"/>
                    </a:ext>
                  </a:extLst>
                </a:gridCol>
                <a:gridCol w="4395671">
                  <a:extLst>
                    <a:ext uri="{9D8B030D-6E8A-4147-A177-3AD203B41FA5}">
                      <a16:colId xmlns:a16="http://schemas.microsoft.com/office/drawing/2014/main" xmlns="" val="20001"/>
                    </a:ext>
                  </a:extLst>
                </a:gridCol>
              </a:tblGrid>
              <a:tr h="366164">
                <a:tc>
                  <a:txBody>
                    <a:bodyPr/>
                    <a:lstStyle/>
                    <a:p>
                      <a:r>
                        <a:rPr lang="en-US" sz="1600" dirty="0"/>
                        <a:t>Task</a:t>
                      </a:r>
                    </a:p>
                  </a:txBody>
                  <a:tcPr/>
                </a:tc>
                <a:tc>
                  <a:txBody>
                    <a:bodyPr/>
                    <a:lstStyle/>
                    <a:p>
                      <a:r>
                        <a:rPr lang="en-US" sz="1600" baseline="0" dirty="0"/>
                        <a:t>Deadlines that affect task</a:t>
                      </a:r>
                      <a:endParaRPr lang="en-US" sz="1600" dirty="0"/>
                    </a:p>
                  </a:txBody>
                  <a:tcPr/>
                </a:tc>
                <a:extLst>
                  <a:ext uri="{0D108BD9-81ED-4DB2-BD59-A6C34878D82A}">
                    <a16:rowId xmlns:a16="http://schemas.microsoft.com/office/drawing/2014/main" xmlns="" val="10000"/>
                  </a:ext>
                </a:extLst>
              </a:tr>
              <a:tr h="6224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Verify accuracy of all expenses in GL, transfer</a:t>
                      </a:r>
                      <a:r>
                        <a:rPr lang="en-US" sz="1600" baseline="0" dirty="0"/>
                        <a:t> unallowable charges, overdrafts</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Transfer any</a:t>
                      </a:r>
                      <a:r>
                        <a:rPr lang="en-US" sz="1600" baseline="0" dirty="0"/>
                        <a:t> erroneous charges and overdrafts within 2 months of award expiration date*</a:t>
                      </a:r>
                      <a:endParaRPr lang="en-US" sz="1600" dirty="0"/>
                    </a:p>
                  </a:txBody>
                  <a:tcPr/>
                </a:tc>
                <a:extLst>
                  <a:ext uri="{0D108BD9-81ED-4DB2-BD59-A6C34878D82A}">
                    <a16:rowId xmlns:a16="http://schemas.microsoft.com/office/drawing/2014/main" xmlns="" val="10001"/>
                  </a:ext>
                </a:extLst>
              </a:tr>
              <a:tr h="6087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dirty="0">
                          <a:solidFill>
                            <a:schemeClr val="dk1"/>
                          </a:solidFill>
                          <a:effectLst/>
                          <a:latin typeface="+mn-lt"/>
                          <a:ea typeface="+mn-ea"/>
                          <a:cs typeface="+mn-cs"/>
                        </a:rPr>
                        <a:t>Accrue expenses not yet posted to the GL: accrue for estimated amount (if known)</a:t>
                      </a:r>
                      <a:r>
                        <a:rPr lang="en-US" sz="1600" b="0" i="0" u="none" strike="noStrike" kern="1200" baseline="0" dirty="0">
                          <a:solidFill>
                            <a:schemeClr val="dk1"/>
                          </a:solidFill>
                          <a:effectLst/>
                          <a:latin typeface="+mn-lt"/>
                          <a:ea typeface="+mn-ea"/>
                          <a:cs typeface="+mn-cs"/>
                        </a:rPr>
                        <a:t> or greater</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Post accruals at the beginning of 3rd month after the award’s expiration date, but before cut-off date of 2</a:t>
                      </a:r>
                      <a:r>
                        <a:rPr lang="en-US" sz="1600" baseline="30000" dirty="0">
                          <a:solidFill>
                            <a:schemeClr val="tx1"/>
                          </a:solidFill>
                        </a:rPr>
                        <a:t>nd</a:t>
                      </a:r>
                      <a:r>
                        <a:rPr lang="en-US" sz="1600" baseline="0" dirty="0">
                          <a:solidFill>
                            <a:schemeClr val="tx1"/>
                          </a:solidFill>
                        </a:rPr>
                        <a:t> GL cycle after expiration*</a:t>
                      </a:r>
                      <a:endParaRPr lang="en-US" sz="1600" dirty="0">
                        <a:solidFill>
                          <a:schemeClr val="tx1"/>
                        </a:solidFill>
                      </a:endParaRPr>
                    </a:p>
                  </a:txBody>
                  <a:tcPr/>
                </a:tc>
                <a:extLst>
                  <a:ext uri="{0D108BD9-81ED-4DB2-BD59-A6C34878D82A}">
                    <a16:rowId xmlns:a16="http://schemas.microsoft.com/office/drawing/2014/main" xmlns="" val="10002"/>
                  </a:ext>
                </a:extLst>
              </a:tr>
              <a:tr h="792841">
                <a:tc>
                  <a:txBody>
                    <a:bodyPr/>
                    <a:lstStyle/>
                    <a:p>
                      <a:r>
                        <a:rPr lang="en-US" sz="1600" b="0" i="0" u="none" strike="noStrike" kern="1200" dirty="0">
                          <a:solidFill>
                            <a:schemeClr val="dk1"/>
                          </a:solidFill>
                          <a:effectLst/>
                          <a:latin typeface="+mn-lt"/>
                          <a:ea typeface="+mn-ea"/>
                          <a:cs typeface="+mn-cs"/>
                        </a:rPr>
                        <a:t>Verify final invoice from Subcontractors</a:t>
                      </a:r>
                      <a:endParaRPr lang="en-US" sz="1600" dirty="0"/>
                    </a:p>
                  </a:txBody>
                  <a:tcPr/>
                </a:tc>
                <a:tc>
                  <a:txBody>
                    <a:bodyPr/>
                    <a:lstStyle/>
                    <a:p>
                      <a:r>
                        <a:rPr lang="en-US" sz="1600" b="0" i="0" u="none" strike="noStrike" kern="1200" dirty="0">
                          <a:solidFill>
                            <a:schemeClr val="dk1"/>
                          </a:solidFill>
                          <a:effectLst/>
                          <a:latin typeface="+mn-lt"/>
                          <a:ea typeface="+mn-ea"/>
                          <a:cs typeface="+mn-cs"/>
                        </a:rPr>
                        <a:t>Subcontractors now </a:t>
                      </a:r>
                      <a:r>
                        <a:rPr lang="en-US" sz="1600" b="0" i="1" u="none" strike="noStrike" kern="1200" dirty="0">
                          <a:solidFill>
                            <a:schemeClr val="dk1"/>
                          </a:solidFill>
                          <a:effectLst/>
                          <a:latin typeface="+mn-lt"/>
                          <a:ea typeface="+mn-ea"/>
                          <a:cs typeface="+mn-cs"/>
                        </a:rPr>
                        <a:t>required</a:t>
                      </a:r>
                      <a:r>
                        <a:rPr lang="en-US" sz="1600" b="0" i="0" u="none" strike="noStrike" kern="1200" dirty="0">
                          <a:solidFill>
                            <a:schemeClr val="dk1"/>
                          </a:solidFill>
                          <a:effectLst/>
                          <a:latin typeface="+mn-lt"/>
                          <a:ea typeface="+mn-ea"/>
                          <a:cs typeface="+mn-cs"/>
                        </a:rPr>
                        <a:t> to submit final invoice</a:t>
                      </a:r>
                      <a:r>
                        <a:rPr lang="en-US" sz="1600" b="0" i="0" u="none" strike="noStrike" kern="1200" baseline="0" dirty="0">
                          <a:solidFill>
                            <a:schemeClr val="dk1"/>
                          </a:solidFill>
                          <a:effectLst/>
                          <a:latin typeface="+mn-lt"/>
                          <a:ea typeface="+mn-ea"/>
                          <a:cs typeface="+mn-cs"/>
                        </a:rPr>
                        <a:t> </a:t>
                      </a:r>
                      <a:r>
                        <a:rPr lang="en-US" sz="1600" b="0" i="0" u="none" strike="noStrike" kern="1200" dirty="0">
                          <a:solidFill>
                            <a:schemeClr val="dk1"/>
                          </a:solidFill>
                          <a:effectLst/>
                          <a:latin typeface="+mn-lt"/>
                          <a:ea typeface="+mn-ea"/>
                          <a:cs typeface="+mn-cs"/>
                        </a:rPr>
                        <a:t>within 45 days </a:t>
                      </a:r>
                      <a:r>
                        <a:rPr lang="en-US" sz="1600" b="0" i="0" u="none" strike="noStrike" kern="1200" baseline="0" dirty="0">
                          <a:solidFill>
                            <a:schemeClr val="dk1"/>
                          </a:solidFill>
                          <a:effectLst/>
                          <a:latin typeface="+mn-lt"/>
                          <a:ea typeface="+mn-ea"/>
                          <a:cs typeface="+mn-cs"/>
                        </a:rPr>
                        <a:t>so that it can be </a:t>
                      </a:r>
                      <a:r>
                        <a:rPr lang="en-US" sz="1600" b="0" i="0" u="none" strike="noStrike" kern="1200" dirty="0">
                          <a:solidFill>
                            <a:schemeClr val="dk1"/>
                          </a:solidFill>
                          <a:effectLst/>
                          <a:latin typeface="+mn-lt"/>
                          <a:ea typeface="+mn-ea"/>
                          <a:cs typeface="+mn-cs"/>
                        </a:rPr>
                        <a:t>processed,</a:t>
                      </a:r>
                      <a:r>
                        <a:rPr lang="en-US" sz="1600" b="0" i="0" u="none" strike="noStrike" kern="1200" baseline="0" dirty="0">
                          <a:solidFill>
                            <a:schemeClr val="dk1"/>
                          </a:solidFill>
                          <a:effectLst/>
                          <a:latin typeface="+mn-lt"/>
                          <a:ea typeface="+mn-ea"/>
                          <a:cs typeface="+mn-cs"/>
                        </a:rPr>
                        <a:t> </a:t>
                      </a:r>
                      <a:r>
                        <a:rPr lang="en-US" sz="1600" b="0" i="0" u="none" strike="noStrike" kern="1200" dirty="0">
                          <a:solidFill>
                            <a:schemeClr val="dk1"/>
                          </a:solidFill>
                          <a:effectLst/>
                          <a:latin typeface="+mn-lt"/>
                          <a:ea typeface="+mn-ea"/>
                          <a:cs typeface="+mn-cs"/>
                        </a:rPr>
                        <a:t>posted to GL in time</a:t>
                      </a:r>
                      <a:endParaRPr lang="en-US" sz="1600" dirty="0"/>
                    </a:p>
                  </a:txBody>
                  <a:tcPr/>
                </a:tc>
                <a:extLst>
                  <a:ext uri="{0D108BD9-81ED-4DB2-BD59-A6C34878D82A}">
                    <a16:rowId xmlns:a16="http://schemas.microsoft.com/office/drawing/2014/main" xmlns="" val="10003"/>
                  </a:ext>
                </a:extLst>
              </a:tr>
              <a:tr h="792841">
                <a:tc>
                  <a:txBody>
                    <a:bodyPr/>
                    <a:lstStyle/>
                    <a:p>
                      <a:r>
                        <a:rPr lang="en-US" sz="1600" b="0" i="0" u="none" strike="noStrike" kern="1200" dirty="0">
                          <a:solidFill>
                            <a:schemeClr val="dk1"/>
                          </a:solidFill>
                          <a:effectLst/>
                          <a:latin typeface="+mn-lt"/>
                          <a:ea typeface="+mn-ea"/>
                          <a:cs typeface="+mn-cs"/>
                        </a:rPr>
                        <a:t>Verify payroll adjustments requested via UPAY are made in PPS and reflected in the GL</a:t>
                      </a:r>
                      <a:endParaRPr lang="en-US" sz="1600" dirty="0"/>
                    </a:p>
                  </a:txBody>
                  <a:tcPr/>
                </a:tc>
                <a:tc>
                  <a:txBody>
                    <a:bodyPr/>
                    <a:lstStyle/>
                    <a:p>
                      <a:r>
                        <a:rPr lang="en-US" sz="1600" b="0" i="0" u="none" strike="noStrike" kern="1200" dirty="0">
                          <a:solidFill>
                            <a:schemeClr val="dk1"/>
                          </a:solidFill>
                          <a:effectLst/>
                          <a:latin typeface="+mn-lt"/>
                          <a:ea typeface="+mn-ea"/>
                          <a:cs typeface="+mn-cs"/>
                        </a:rPr>
                        <a:t>If payroll transfers requested via UPAY</a:t>
                      </a:r>
                      <a:r>
                        <a:rPr lang="en-US" sz="1600" b="0" i="0" u="none" strike="noStrike" kern="1200" baseline="0" dirty="0">
                          <a:solidFill>
                            <a:schemeClr val="dk1"/>
                          </a:solidFill>
                          <a:effectLst/>
                          <a:latin typeface="+mn-lt"/>
                          <a:ea typeface="+mn-ea"/>
                          <a:cs typeface="+mn-cs"/>
                        </a:rPr>
                        <a:t> are not in the GL, </a:t>
                      </a:r>
                      <a:r>
                        <a:rPr lang="en-US" sz="1600" b="0" i="0" u="none" strike="noStrike" kern="1200" dirty="0">
                          <a:solidFill>
                            <a:schemeClr val="dk1"/>
                          </a:solidFill>
                          <a:effectLst/>
                          <a:latin typeface="+mn-lt"/>
                          <a:ea typeface="+mn-ea"/>
                          <a:cs typeface="+mn-cs"/>
                        </a:rPr>
                        <a:t>posting a payroll transfer via journal transfer</a:t>
                      </a:r>
                      <a:r>
                        <a:rPr lang="en-US" sz="1600" b="0" i="0" u="none" strike="noStrike" kern="1200" baseline="0" dirty="0">
                          <a:solidFill>
                            <a:schemeClr val="dk1"/>
                          </a:solidFill>
                          <a:effectLst/>
                          <a:latin typeface="+mn-lt"/>
                          <a:ea typeface="+mn-ea"/>
                          <a:cs typeface="+mn-cs"/>
                        </a:rPr>
                        <a:t> is temporarily allowed*</a:t>
                      </a:r>
                      <a:endParaRPr lang="en-US" sz="1600" dirty="0"/>
                    </a:p>
                  </a:txBody>
                  <a:tcPr/>
                </a:tc>
                <a:extLst>
                  <a:ext uri="{0D108BD9-81ED-4DB2-BD59-A6C34878D82A}">
                    <a16:rowId xmlns:a16="http://schemas.microsoft.com/office/drawing/2014/main" xmlns="" val="10004"/>
                  </a:ext>
                </a:extLst>
              </a:tr>
              <a:tr h="657815">
                <a:tc>
                  <a:txBody>
                    <a:bodyPr/>
                    <a:lstStyle/>
                    <a:p>
                      <a:r>
                        <a:rPr lang="en-US" sz="1600" dirty="0"/>
                        <a:t>Verify all Cost</a:t>
                      </a:r>
                      <a:r>
                        <a:rPr lang="en-US" sz="1600" baseline="0" dirty="0"/>
                        <a:t> Sharing commitments are met, coded correctly in GL. Submit Cost Sharing Report to CGA</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Report due to</a:t>
                      </a:r>
                      <a:r>
                        <a:rPr lang="en-US" sz="1600" baseline="0" dirty="0"/>
                        <a:t> CGA as an attachment to the Closeout Certification Form</a:t>
                      </a:r>
                      <a:endParaRPr lang="en-US" sz="1600" dirty="0"/>
                    </a:p>
                  </a:txBody>
                  <a:tcPr/>
                </a:tc>
                <a:extLst>
                  <a:ext uri="{0D108BD9-81ED-4DB2-BD59-A6C34878D82A}">
                    <a16:rowId xmlns:a16="http://schemas.microsoft.com/office/drawing/2014/main" xmlns="" val="10005"/>
                  </a:ext>
                </a:extLst>
              </a:tr>
              <a:tr h="792841">
                <a:tc>
                  <a:txBody>
                    <a:bodyPr/>
                    <a:lstStyle/>
                    <a:p>
                      <a:r>
                        <a:rPr lang="en-US" sz="1600" dirty="0"/>
                        <a:t>Submit Award Closeout Certification Form for</a:t>
                      </a:r>
                      <a:r>
                        <a:rPr lang="en-US" sz="1600" baseline="0" dirty="0"/>
                        <a:t> approval by preparer’s Supervisor, then on to CGA</a:t>
                      </a:r>
                      <a:endParaRPr lang="en-US" sz="1600" dirty="0"/>
                    </a:p>
                  </a:txBody>
                  <a:tcPr/>
                </a:tc>
                <a:tc>
                  <a:txBody>
                    <a:bodyPr/>
                    <a:lstStyle/>
                    <a:p>
                      <a:r>
                        <a:rPr lang="en-US" sz="1600" dirty="0">
                          <a:solidFill>
                            <a:schemeClr val="tx1"/>
                          </a:solidFill>
                        </a:rPr>
                        <a:t>Form and all supporting documentation due to</a:t>
                      </a:r>
                      <a:r>
                        <a:rPr lang="en-US" sz="1600" baseline="0" dirty="0">
                          <a:solidFill>
                            <a:schemeClr val="tx1"/>
                          </a:solidFill>
                        </a:rPr>
                        <a:t> CGA the second day after the GL close of the 2</a:t>
                      </a:r>
                      <a:r>
                        <a:rPr lang="en-US" sz="1600" baseline="30000" dirty="0">
                          <a:solidFill>
                            <a:schemeClr val="tx1"/>
                          </a:solidFill>
                        </a:rPr>
                        <a:t>nd</a:t>
                      </a:r>
                      <a:r>
                        <a:rPr lang="en-US" sz="1600" baseline="0" dirty="0">
                          <a:solidFill>
                            <a:schemeClr val="tx1"/>
                          </a:solidFill>
                        </a:rPr>
                        <a:t> month after the award’s expiration date</a:t>
                      </a:r>
                      <a:endParaRPr lang="en-US" sz="1600" dirty="0">
                        <a:solidFill>
                          <a:schemeClr val="tx1"/>
                        </a:solidFill>
                      </a:endParaRPr>
                    </a:p>
                  </a:txBody>
                  <a:tcPr/>
                </a:tc>
                <a:extLst>
                  <a:ext uri="{0D108BD9-81ED-4DB2-BD59-A6C34878D82A}">
                    <a16:rowId xmlns:a16="http://schemas.microsoft.com/office/drawing/2014/main" xmlns="" val="10006"/>
                  </a:ext>
                </a:extLst>
              </a:tr>
            </a:tbl>
          </a:graphicData>
        </a:graphic>
      </p:graphicFrame>
      <p:sp>
        <p:nvSpPr>
          <p:cNvPr id="6" name="Title 5"/>
          <p:cNvSpPr>
            <a:spLocks noGrp="1"/>
          </p:cNvSpPr>
          <p:nvPr>
            <p:ph type="title"/>
          </p:nvPr>
        </p:nvSpPr>
        <p:spPr>
          <a:xfrm>
            <a:off x="334092" y="268288"/>
            <a:ext cx="8446168" cy="1150353"/>
          </a:xfrm>
        </p:spPr>
        <p:txBody>
          <a:bodyPr/>
          <a:lstStyle/>
          <a:p>
            <a:r>
              <a:rPr lang="en-US" dirty="0"/>
              <a:t>Adjustment Period</a:t>
            </a:r>
          </a:p>
        </p:txBody>
      </p:sp>
    </p:spTree>
    <p:extLst>
      <p:ext uri="{BB962C8B-B14F-4D97-AF65-F5344CB8AC3E}">
        <p14:creationId xmlns:p14="http://schemas.microsoft.com/office/powerpoint/2010/main" val="2804301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2&quot;/&gt;&lt;lineCharCount val=&quot;11&quot;/&gt;&lt;lineCharCount val=&quot;15&quot;/&gt;&lt;lineCharCount val=&quot;24&quot;/&gt;&lt;/TableIndex&gt;&lt;/ShapeTextInfo&gt;"/>
</p:tagLst>
</file>

<file path=ppt/theme/theme1.xml><?xml version="1.0" encoding="utf-8"?>
<a:theme xmlns:a="http://schemas.openxmlformats.org/drawingml/2006/main" name="2013-02-25 - Project Sponsor Presentation_v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AS Budget Hearing 2004">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S Budget Hearing 2004">
      <a:majorFont>
        <a:latin typeface="Arial"/>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chemeClr val="tx1"/>
            </a:solidFill>
            <a:effectLst/>
            <a:latin typeface="Trebuchet MS" pitchFamily="34" charset="0"/>
          </a:defRPr>
        </a:defPPr>
      </a:lstStyle>
    </a:lnDef>
    <a:txDef>
      <a:spPr>
        <a:noFill/>
      </a:spPr>
      <a:bodyPr wrap="square" rtlCol="0">
        <a:noAutofit/>
      </a:bodyPr>
      <a:lstStyle>
        <a:defPPr>
          <a:defRPr sz="2000" b="0" i="0" dirty="0" smtClean="0">
            <a:latin typeface="+mj-lt"/>
          </a:defRPr>
        </a:defPPr>
      </a:lstStyle>
    </a:txDef>
  </a:objectDefaults>
  <a:extraClrSchemeLst>
    <a:extraClrScheme>
      <a:clrScheme name="BAS Budget Hearing 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 Budget Hearing 2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 Budget Hearing 2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 Budget Hearing 2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 Budget Hearing 2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 Budget Hearing 2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 Budget Hearing 2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 Budget Hearing 2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 Budget Hearing 2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 Budget Hearing 2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 Budget Hearing 2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 Budget Hearing 2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Education">
      <a:dk1>
        <a:srgbClr val="000000"/>
      </a:dk1>
      <a:lt1>
        <a:srgbClr val="FFFFFF"/>
      </a:lt1>
      <a:dk2>
        <a:srgbClr val="675C53"/>
      </a:dk2>
      <a:lt2>
        <a:srgbClr val="FFFFFF"/>
      </a:lt2>
      <a:accent1>
        <a:srgbClr val="675C53"/>
      </a:accent1>
      <a:accent2>
        <a:srgbClr val="84A3C4"/>
      </a:accent2>
      <a:accent3>
        <a:srgbClr val="AAC2DF"/>
      </a:accent3>
      <a:accent4>
        <a:srgbClr val="C7C2BA"/>
      </a:accent4>
      <a:accent5>
        <a:srgbClr val="004165"/>
      </a:accent5>
      <a:accent6>
        <a:srgbClr val="5E95B8"/>
      </a:accent6>
      <a:hlink>
        <a:srgbClr val="84A3C4"/>
      </a:hlink>
      <a:folHlink>
        <a:srgbClr val="C7C2BA"/>
      </a:folHlink>
    </a:clrScheme>
    <a:fontScheme name="Wellspring+Stockamp">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effectLst/>
      </a:spPr>
      <a:bodyPr rtlCol="0" anchor="ctr"/>
      <a:lstStyle>
        <a:defPPr algn="ctr">
          <a:defRPr sz="2000" baseline="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baseline="0" dirty="0">
            <a:latin typeface="+mj-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E1A85F78AFE44EA82AEB7A5BBD6008" ma:contentTypeVersion="0" ma:contentTypeDescription="Create a new document." ma:contentTypeScope="" ma:versionID="881f34a80691daaa63ae9423922a69b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0D9F30-EED9-4E97-8CCC-8F4AB3E33ED7}">
  <ds:schemaRefs>
    <ds:schemaRef ds:uri="http://schemas.microsoft.com/sharepoint/v3/contenttype/forms"/>
  </ds:schemaRefs>
</ds:datastoreItem>
</file>

<file path=customXml/itemProps2.xml><?xml version="1.0" encoding="utf-8"?>
<ds:datastoreItem xmlns:ds="http://schemas.openxmlformats.org/officeDocument/2006/customXml" ds:itemID="{9B44ACDF-BB42-4590-9A09-1B083E23B8A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96FE3D1-5377-43C8-954A-F9E40A1245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2013-02-25 - Project Sponsor Presentation_v5</Template>
  <TotalTime>144775</TotalTime>
  <Words>3921</Words>
  <Application>Microsoft Macintosh PowerPoint</Application>
  <PresentationFormat>On-screen Show (4:3)</PresentationFormat>
  <Paragraphs>380</Paragraphs>
  <Slides>24</Slides>
  <Notes>24</Notes>
  <HiddenSlides>0</HiddenSlides>
  <MMClips>0</MMClips>
  <ScaleCrop>false</ScaleCrop>
  <HeadingPairs>
    <vt:vector size="4" baseType="variant">
      <vt:variant>
        <vt:lpstr>Theme</vt:lpstr>
      </vt:variant>
      <vt:variant>
        <vt:i4>6</vt:i4>
      </vt:variant>
      <vt:variant>
        <vt:lpstr>Slide Titles</vt:lpstr>
      </vt:variant>
      <vt:variant>
        <vt:i4>24</vt:i4>
      </vt:variant>
    </vt:vector>
  </HeadingPairs>
  <TitlesOfParts>
    <vt:vector size="30" baseType="lpstr">
      <vt:lpstr>2013-02-25 - Project Sponsor Presentation_v5</vt:lpstr>
      <vt:lpstr>BAS Budget Hearing 2004</vt:lpstr>
      <vt:lpstr>Custom Design</vt:lpstr>
      <vt:lpstr>1_Custom Design</vt:lpstr>
      <vt:lpstr>2_Custom Design</vt:lpstr>
      <vt:lpstr>3_Custom Design</vt:lpstr>
      <vt:lpstr>Contracts and Grants Accounting</vt:lpstr>
      <vt:lpstr>Establishing Best Practices  for Award Closeout </vt:lpstr>
      <vt:lpstr>Closeout Timeline</vt:lpstr>
      <vt:lpstr>Pre-Expiration Period</vt:lpstr>
      <vt:lpstr>Pre-Expiration Period</vt:lpstr>
      <vt:lpstr>Pre-Expiration Period</vt:lpstr>
      <vt:lpstr>Adjustment Period*</vt:lpstr>
      <vt:lpstr>Adjustment Period</vt:lpstr>
      <vt:lpstr>Adjustment Period</vt:lpstr>
      <vt:lpstr>Accruals Defined</vt:lpstr>
      <vt:lpstr>Accrual Timing Example for Award with Expiration Date of July 31, 2014</vt:lpstr>
      <vt:lpstr>Transferring Payroll Costs</vt:lpstr>
      <vt:lpstr>Closeout Certification Process </vt:lpstr>
      <vt:lpstr>Final Closeout Period</vt:lpstr>
      <vt:lpstr>Final Closeout</vt:lpstr>
      <vt:lpstr>Final Closeout</vt:lpstr>
      <vt:lpstr>PO Closeout Procedures</vt:lpstr>
      <vt:lpstr>Summary of Close Out</vt:lpstr>
      <vt:lpstr>Summary of Close Out Changes  (effective July 1, 2014)</vt:lpstr>
      <vt:lpstr>PowerPoint Presentation</vt:lpstr>
      <vt:lpstr>Contracts &amp; Grants Implementation Project</vt:lpstr>
      <vt:lpstr>Accrual Example</vt:lpstr>
      <vt:lpstr>PowerPoint Presentation</vt:lpstr>
      <vt:lpstr>When to Create Accruals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and Grants Implementation Project Sponsor Meeting</dc:title>
  <dc:creator>Tracy Okamura</dc:creator>
  <cp:lastModifiedBy>Dion Lisle</cp:lastModifiedBy>
  <cp:revision>996</cp:revision>
  <cp:lastPrinted>2014-09-15T21:41:07Z</cp:lastPrinted>
  <dcterms:created xsi:type="dcterms:W3CDTF">2013-02-26T01:55:36Z</dcterms:created>
  <dcterms:modified xsi:type="dcterms:W3CDTF">2020-08-21T18:14:04Z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0x010100ECE1A85F78AFE44EA82AEB7A5BBD6008</vt:lpwstr>
  </property>
</Properties>
</file>